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914" r:id="rId36"/>
    <p:sldId id="915" r:id="rId37"/>
    <p:sldId id="916" r:id="rId38"/>
    <p:sldId id="917" r:id="rId39"/>
    <p:sldId id="918" r:id="rId40"/>
    <p:sldId id="919" r:id="rId41"/>
    <p:sldId id="920" r:id="rId42"/>
    <p:sldId id="921" r:id="rId43"/>
    <p:sldId id="922" r:id="rId44"/>
    <p:sldId id="923" r:id="rId45"/>
    <p:sldId id="924" r:id="rId46"/>
    <p:sldId id="925" r:id="rId47"/>
    <p:sldId id="291" r:id="rId48"/>
    <p:sldId id="926" r:id="rId49"/>
    <p:sldId id="927" r:id="rId50"/>
    <p:sldId id="928" r:id="rId51"/>
    <p:sldId id="929" r:id="rId52"/>
    <p:sldId id="296" r:id="rId53"/>
    <p:sldId id="297" r:id="rId54"/>
    <p:sldId id="3562" r:id="rId55"/>
    <p:sldId id="3563" r:id="rId56"/>
    <p:sldId id="3564" r:id="rId57"/>
    <p:sldId id="3565" r:id="rId58"/>
    <p:sldId id="3566" r:id="rId59"/>
    <p:sldId id="3567" r:id="rId60"/>
    <p:sldId id="3568" r:id="rId61"/>
    <p:sldId id="3569" r:id="rId62"/>
    <p:sldId id="3570" r:id="rId63"/>
    <p:sldId id="3571" r:id="rId64"/>
    <p:sldId id="3572" r:id="rId65"/>
    <p:sldId id="3573" r:id="rId66"/>
    <p:sldId id="3574" r:id="rId67"/>
    <p:sldId id="3575" r:id="rId68"/>
    <p:sldId id="3576" r:id="rId69"/>
    <p:sldId id="93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Haroon Shakeel" initials="MHS" lastIdx="1" clrIdx="0">
    <p:extLst>
      <p:ext uri="{19B8F6BF-5375-455C-9EA6-DF929625EA0E}">
        <p15:presenceInfo xmlns:p15="http://schemas.microsoft.com/office/powerpoint/2012/main" userId="S::15030040@lums.edu.pk::5f591d03-044f-4960-98c3-1375a7aebd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6" autoAdjust="0"/>
    <p:restoredTop sz="94660"/>
  </p:normalViewPr>
  <p:slideViewPr>
    <p:cSldViewPr snapToGrid="0">
      <p:cViewPr>
        <p:scale>
          <a:sx n="82" d="100"/>
          <a:sy n="82" d="100"/>
        </p:scale>
        <p:origin x="16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F173-A4B3-4820-B589-092C9A86FAC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9646-06AD-41A3-A043-DECF2E99E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1677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"/>
          <p:cNvSpPr/>
          <p:nvPr/>
        </p:nvSpPr>
        <p:spPr>
          <a:xfrm>
            <a:off x="0" y="-1"/>
            <a:ext cx="304800" cy="2286002"/>
          </a:xfrm>
          <a:prstGeom prst="rect">
            <a:avLst/>
          </a:prstGeom>
          <a:solidFill>
            <a:srgbClr val="666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 sz="1800"/>
          </a:p>
        </p:txBody>
      </p:sp>
      <p:sp>
        <p:nvSpPr>
          <p:cNvPr id="58" name="Line"/>
          <p:cNvSpPr/>
          <p:nvPr/>
        </p:nvSpPr>
        <p:spPr>
          <a:xfrm>
            <a:off x="609600" y="1447800"/>
            <a:ext cx="10769600" cy="0"/>
          </a:xfrm>
          <a:prstGeom prst="line">
            <a:avLst/>
          </a:prstGeom>
          <a:ln w="19050">
            <a:solidFill>
              <a:srgbClr val="999900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59" name="Rectangle"/>
          <p:cNvSpPr/>
          <p:nvPr/>
        </p:nvSpPr>
        <p:spPr>
          <a:xfrm>
            <a:off x="0" y="2286001"/>
            <a:ext cx="304800" cy="2286001"/>
          </a:xfrm>
          <a:prstGeom prst="rect">
            <a:avLst/>
          </a:prstGeom>
          <a:solidFill>
            <a:srgbClr val="CCCC6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 sz="1800"/>
          </a:p>
        </p:txBody>
      </p:sp>
      <p:sp>
        <p:nvSpPr>
          <p:cNvPr id="60" name="Rectangle"/>
          <p:cNvSpPr/>
          <p:nvPr/>
        </p:nvSpPr>
        <p:spPr>
          <a:xfrm>
            <a:off x="0" y="4572001"/>
            <a:ext cx="304800" cy="2286001"/>
          </a:xfrm>
          <a:prstGeom prst="rect">
            <a:avLst/>
          </a:prstGeom>
          <a:solidFill>
            <a:srgbClr val="9999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 sz="1800"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609600" y="277812"/>
            <a:ext cx="10972800" cy="1139827"/>
          </a:xfrm>
          <a:prstGeom prst="rect">
            <a:avLst/>
          </a:prstGeom>
          <a:effectLst/>
        </p:spPr>
        <p:txBody>
          <a:bodyPr lIns="45718" tIns="45718" rIns="45718" bIns="45718" anchor="b"/>
          <a:lstStyle>
            <a:lvl1pPr>
              <a:defRPr>
                <a:solidFill>
                  <a:srgbClr val="999900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8244" y="6248400"/>
            <a:ext cx="354157" cy="24383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9542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18414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9975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q"/>
              <a:defRPr sz="2400"/>
            </a:lvl1pPr>
            <a:lvl2pPr marL="384048" indent="-182880">
              <a:buFont typeface="Wingdings" panose="05000000000000000000" pitchFamily="2" charset="2"/>
              <a:buChar char="§"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0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6218"/>
            <a:ext cx="10058400" cy="4522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033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NULL"/><Relationship Id="rId7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NULL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5wGWV5H7oM&amp;t=80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Example of a Decision Tree"/>
          <p:cNvSpPr txBox="1">
            <a:spLocks noGrp="1"/>
          </p:cNvSpPr>
          <p:nvPr>
            <p:ph type="title"/>
          </p:nvPr>
        </p:nvSpPr>
        <p:spPr>
          <a:xfrm>
            <a:off x="1045037" y="158954"/>
            <a:ext cx="8229600" cy="1139826"/>
          </a:xfrm>
          <a:prstGeom prst="rect">
            <a:avLst/>
          </a:prstGeom>
        </p:spPr>
        <p:txBody>
          <a:bodyPr/>
          <a:lstStyle/>
          <a:p>
            <a:r>
              <a:rPr dirty="0"/>
              <a:t>Example of a Decision Tree</a:t>
            </a:r>
          </a:p>
        </p:txBody>
      </p:sp>
      <p:grpSp>
        <p:nvGrpSpPr>
          <p:cNvPr id="77" name="Group"/>
          <p:cNvGrpSpPr/>
          <p:nvPr/>
        </p:nvGrpSpPr>
        <p:grpSpPr>
          <a:xfrm>
            <a:off x="1241407" y="1480982"/>
            <a:ext cx="3565528" cy="4321488"/>
            <a:chOff x="0" y="337866"/>
            <a:chExt cx="3565527" cy="4321486"/>
          </a:xfrm>
        </p:grpSpPr>
        <p:pic>
          <p:nvPicPr>
            <p:cNvPr id="72" name="image.pdf" descr="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71586"/>
              <a:ext cx="3565527" cy="3687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" name="categorical"/>
            <p:cNvSpPr txBox="1"/>
            <p:nvPr/>
          </p:nvSpPr>
          <p:spPr>
            <a:xfrm rot="19183191">
              <a:off x="642783" y="337866"/>
              <a:ext cx="1175959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categorical</a:t>
              </a:r>
            </a:p>
          </p:txBody>
        </p:sp>
        <p:sp>
          <p:nvSpPr>
            <p:cNvPr id="74" name="categorical"/>
            <p:cNvSpPr txBox="1"/>
            <p:nvPr/>
          </p:nvSpPr>
          <p:spPr>
            <a:xfrm rot="19183191">
              <a:off x="1328583" y="337866"/>
              <a:ext cx="1175959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categorical</a:t>
              </a:r>
            </a:p>
          </p:txBody>
        </p:sp>
        <p:sp>
          <p:nvSpPr>
            <p:cNvPr id="75" name="continuous"/>
            <p:cNvSpPr txBox="1"/>
            <p:nvPr/>
          </p:nvSpPr>
          <p:spPr>
            <a:xfrm rot="19183191">
              <a:off x="2166683" y="337866"/>
              <a:ext cx="1196798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continuous</a:t>
              </a:r>
            </a:p>
          </p:txBody>
        </p:sp>
        <p:sp>
          <p:nvSpPr>
            <p:cNvPr id="76" name="class"/>
            <p:cNvSpPr txBox="1"/>
            <p:nvPr/>
          </p:nvSpPr>
          <p:spPr>
            <a:xfrm rot="19183191">
              <a:off x="2931543" y="490266"/>
              <a:ext cx="605290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class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CD8167-649C-43CF-39B7-63824DBCA3A5}"/>
              </a:ext>
            </a:extLst>
          </p:cNvPr>
          <p:cNvGrpSpPr/>
          <p:nvPr/>
        </p:nvGrpSpPr>
        <p:grpSpPr>
          <a:xfrm>
            <a:off x="5647507" y="1650257"/>
            <a:ext cx="4983479" cy="3643315"/>
            <a:chOff x="5410200" y="2116137"/>
            <a:chExt cx="4983479" cy="3643315"/>
          </a:xfrm>
        </p:grpSpPr>
        <p:sp>
          <p:nvSpPr>
            <p:cNvPr id="78" name="Line"/>
            <p:cNvSpPr/>
            <p:nvPr/>
          </p:nvSpPr>
          <p:spPr>
            <a:xfrm>
              <a:off x="8566149" y="4854574"/>
              <a:ext cx="242890" cy="527052"/>
            </a:xfrm>
            <a:prstGeom prst="line">
              <a:avLst/>
            </a:prstGeom>
            <a:ln w="12700">
              <a:solidFill>
                <a:srgbClr val="000000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Line"/>
            <p:cNvSpPr/>
            <p:nvPr/>
          </p:nvSpPr>
          <p:spPr>
            <a:xfrm flipH="1">
              <a:off x="7435849" y="4854573"/>
              <a:ext cx="323852" cy="527054"/>
            </a:xfrm>
            <a:prstGeom prst="line">
              <a:avLst/>
            </a:prstGeom>
            <a:ln w="12700">
              <a:solidFill>
                <a:srgbClr val="000000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0" name="Line"/>
            <p:cNvSpPr/>
            <p:nvPr/>
          </p:nvSpPr>
          <p:spPr>
            <a:xfrm flipH="1">
              <a:off x="8081962" y="4060823"/>
              <a:ext cx="403227" cy="528640"/>
            </a:xfrm>
            <a:prstGeom prst="line">
              <a:avLst/>
            </a:prstGeom>
            <a:ln w="12700">
              <a:solidFill>
                <a:srgbClr val="000000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1" name="Line"/>
            <p:cNvSpPr/>
            <p:nvPr/>
          </p:nvSpPr>
          <p:spPr>
            <a:xfrm>
              <a:off x="9293225" y="4060823"/>
              <a:ext cx="484189" cy="528640"/>
            </a:xfrm>
            <a:prstGeom prst="line">
              <a:avLst/>
            </a:prstGeom>
            <a:ln w="12700">
              <a:solidFill>
                <a:srgbClr val="000000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2" name="Line"/>
            <p:cNvSpPr/>
            <p:nvPr/>
          </p:nvSpPr>
          <p:spPr>
            <a:xfrm>
              <a:off x="8243886" y="3333749"/>
              <a:ext cx="565152" cy="463552"/>
            </a:xfrm>
            <a:prstGeom prst="line">
              <a:avLst/>
            </a:prstGeom>
            <a:ln w="12700">
              <a:solidFill>
                <a:srgbClr val="000000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3" name="Line"/>
            <p:cNvSpPr/>
            <p:nvPr/>
          </p:nvSpPr>
          <p:spPr>
            <a:xfrm flipH="1">
              <a:off x="6870700" y="3333748"/>
              <a:ext cx="565151" cy="463554"/>
            </a:xfrm>
            <a:prstGeom prst="line">
              <a:avLst/>
            </a:prstGeom>
            <a:ln w="12700">
              <a:solidFill>
                <a:srgbClr val="000000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4" name="Refund"/>
            <p:cNvSpPr txBox="1"/>
            <p:nvPr/>
          </p:nvSpPr>
          <p:spPr>
            <a:xfrm>
              <a:off x="7388226" y="3070225"/>
              <a:ext cx="936625" cy="3385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2D199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Refund</a:t>
              </a:r>
            </a:p>
          </p:txBody>
        </p:sp>
        <p:sp>
          <p:nvSpPr>
            <p:cNvPr id="85" name="MarSt"/>
            <p:cNvSpPr txBox="1"/>
            <p:nvPr/>
          </p:nvSpPr>
          <p:spPr>
            <a:xfrm>
              <a:off x="8404225" y="3797300"/>
              <a:ext cx="935038" cy="3385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2D199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MarSt</a:t>
              </a:r>
            </a:p>
          </p:txBody>
        </p:sp>
        <p:sp>
          <p:nvSpPr>
            <p:cNvPr id="86" name="TaxInc"/>
            <p:cNvSpPr txBox="1"/>
            <p:nvPr/>
          </p:nvSpPr>
          <p:spPr>
            <a:xfrm>
              <a:off x="7678738" y="4589462"/>
              <a:ext cx="968377" cy="3385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2D199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TaxInc</a:t>
              </a:r>
            </a:p>
          </p:txBody>
        </p:sp>
        <p:sp>
          <p:nvSpPr>
            <p:cNvPr id="87" name="Rounded Rectangle"/>
            <p:cNvSpPr/>
            <p:nvPr/>
          </p:nvSpPr>
          <p:spPr>
            <a:xfrm>
              <a:off x="8605836" y="5378450"/>
              <a:ext cx="627064" cy="366714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YES"/>
            <p:cNvSpPr txBox="1"/>
            <p:nvPr/>
          </p:nvSpPr>
          <p:spPr>
            <a:xfrm>
              <a:off x="8575357" y="5378451"/>
              <a:ext cx="594362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YES</a:t>
              </a:r>
            </a:p>
          </p:txBody>
        </p:sp>
        <p:sp>
          <p:nvSpPr>
            <p:cNvPr id="89" name="Rounded Rectangle"/>
            <p:cNvSpPr/>
            <p:nvPr/>
          </p:nvSpPr>
          <p:spPr>
            <a:xfrm>
              <a:off x="7113587" y="5395913"/>
              <a:ext cx="654052" cy="36353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NO"/>
            <p:cNvSpPr txBox="1"/>
            <p:nvPr/>
          </p:nvSpPr>
          <p:spPr>
            <a:xfrm>
              <a:off x="7254847" y="5381626"/>
              <a:ext cx="400105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91" name="Rounded Rectangle"/>
            <p:cNvSpPr/>
            <p:nvPr/>
          </p:nvSpPr>
          <p:spPr>
            <a:xfrm>
              <a:off x="6548437" y="3811587"/>
              <a:ext cx="685802" cy="347664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NO"/>
            <p:cNvSpPr txBox="1"/>
            <p:nvPr/>
          </p:nvSpPr>
          <p:spPr>
            <a:xfrm>
              <a:off x="6688110" y="3797301"/>
              <a:ext cx="400105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93" name="Rounded Rectangle"/>
            <p:cNvSpPr/>
            <p:nvPr/>
          </p:nvSpPr>
          <p:spPr>
            <a:xfrm>
              <a:off x="9444036" y="4616450"/>
              <a:ext cx="685802" cy="38100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NO"/>
            <p:cNvSpPr txBox="1"/>
            <p:nvPr/>
          </p:nvSpPr>
          <p:spPr>
            <a:xfrm>
              <a:off x="9564659" y="4616451"/>
              <a:ext cx="400105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95" name="Yes"/>
            <p:cNvSpPr txBox="1"/>
            <p:nvPr/>
          </p:nvSpPr>
          <p:spPr>
            <a:xfrm>
              <a:off x="6722690" y="3333751"/>
              <a:ext cx="426138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Yes</a:t>
              </a:r>
            </a:p>
          </p:txBody>
        </p:sp>
        <p:sp>
          <p:nvSpPr>
            <p:cNvPr id="96" name="No"/>
            <p:cNvSpPr txBox="1"/>
            <p:nvPr/>
          </p:nvSpPr>
          <p:spPr>
            <a:xfrm>
              <a:off x="8570034" y="3333751"/>
              <a:ext cx="353619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No</a:t>
              </a:r>
            </a:p>
          </p:txBody>
        </p:sp>
        <p:sp>
          <p:nvSpPr>
            <p:cNvPr id="97" name="Married"/>
            <p:cNvSpPr txBox="1"/>
            <p:nvPr/>
          </p:nvSpPr>
          <p:spPr>
            <a:xfrm>
              <a:off x="9547939" y="4098926"/>
              <a:ext cx="845740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600"/>
                <a:t>Married</a:t>
              </a:r>
              <a:r>
                <a:rPr sz="1600">
                  <a:solidFill>
                    <a:srgbClr val="666600"/>
                  </a:solidFill>
                </a:rPr>
                <a:t> </a:t>
              </a:r>
            </a:p>
          </p:txBody>
        </p:sp>
        <p:sp>
          <p:nvSpPr>
            <p:cNvPr id="98" name="Single, Divorced"/>
            <p:cNvSpPr txBox="1"/>
            <p:nvPr/>
          </p:nvSpPr>
          <p:spPr>
            <a:xfrm>
              <a:off x="7324657" y="4127501"/>
              <a:ext cx="1583122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Single, Divorced</a:t>
              </a:r>
            </a:p>
          </p:txBody>
        </p:sp>
        <p:sp>
          <p:nvSpPr>
            <p:cNvPr id="99" name="&lt; 80K"/>
            <p:cNvSpPr txBox="1"/>
            <p:nvPr/>
          </p:nvSpPr>
          <p:spPr>
            <a:xfrm>
              <a:off x="6954422" y="4919663"/>
              <a:ext cx="634144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&lt; 80K</a:t>
              </a:r>
            </a:p>
          </p:txBody>
        </p:sp>
        <p:sp>
          <p:nvSpPr>
            <p:cNvPr id="100" name="&gt; 80K"/>
            <p:cNvSpPr txBox="1"/>
            <p:nvPr/>
          </p:nvSpPr>
          <p:spPr>
            <a:xfrm>
              <a:off x="8729247" y="4919663"/>
              <a:ext cx="634144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&gt; 80K</a:t>
              </a:r>
            </a:p>
          </p:txBody>
        </p:sp>
        <p:sp>
          <p:nvSpPr>
            <p:cNvPr id="101" name="Splitting Attributes"/>
            <p:cNvSpPr txBox="1"/>
            <p:nvPr/>
          </p:nvSpPr>
          <p:spPr>
            <a:xfrm>
              <a:off x="8062588" y="2116137"/>
              <a:ext cx="2161229" cy="3693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marL="342900" indent="-342900" algn="r">
                <a:spcBef>
                  <a:spcPts val="400"/>
                </a:spcBef>
                <a:defRPr sz="1800" b="1" i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Splitting Attributes</a:t>
              </a:r>
            </a:p>
          </p:txBody>
        </p:sp>
        <p:sp>
          <p:nvSpPr>
            <p:cNvPr id="102" name="Line"/>
            <p:cNvSpPr/>
            <p:nvPr/>
          </p:nvSpPr>
          <p:spPr>
            <a:xfrm flipH="1">
              <a:off x="8405812" y="2497137"/>
              <a:ext cx="536577" cy="534989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03" name="Arrow"/>
            <p:cNvSpPr/>
            <p:nvPr/>
          </p:nvSpPr>
          <p:spPr>
            <a:xfrm>
              <a:off x="5410200" y="4159251"/>
              <a:ext cx="914400" cy="293689"/>
            </a:xfrm>
            <a:prstGeom prst="rightArrow">
              <a:avLst>
                <a:gd name="adj1" fmla="val 50000"/>
                <a:gd name="adj2" fmla="val 77838"/>
              </a:avLst>
            </a:prstGeom>
            <a:solidFill>
              <a:srgbClr val="CC0000"/>
            </a:solidFill>
            <a:ln w="12700">
              <a:solidFill>
                <a:srgbClr val="CC0000"/>
              </a:solidFill>
            </a:ln>
          </p:spPr>
          <p:txBody>
            <a:bodyPr lIns="45718" tIns="45718" rIns="45718" bIns="45718" anchor="ctr"/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Line"/>
            <p:cNvSpPr/>
            <p:nvPr/>
          </p:nvSpPr>
          <p:spPr>
            <a:xfrm>
              <a:off x="9018586" y="2497137"/>
              <a:ext cx="76202" cy="1144589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105" name="Training Data"/>
          <p:cNvSpPr txBox="1"/>
          <p:nvPr/>
        </p:nvSpPr>
        <p:spPr>
          <a:xfrm>
            <a:off x="1583328" y="5846351"/>
            <a:ext cx="242316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lnSpc>
                <a:spcPct val="80000"/>
              </a:lnSpc>
              <a:spcBef>
                <a:spcPts val="400"/>
              </a:spcBef>
              <a:defRPr sz="2000" b="1">
                <a:solidFill>
                  <a:srgbClr val="9999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Training Data</a:t>
            </a:r>
          </a:p>
        </p:txBody>
      </p:sp>
      <p:sp>
        <p:nvSpPr>
          <p:cNvPr id="106" name="Model:  Decision Tree"/>
          <p:cNvSpPr txBox="1"/>
          <p:nvPr/>
        </p:nvSpPr>
        <p:spPr>
          <a:xfrm>
            <a:off x="6752484" y="5633195"/>
            <a:ext cx="303276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lnSpc>
                <a:spcPct val="80000"/>
              </a:lnSpc>
              <a:spcBef>
                <a:spcPts val="400"/>
              </a:spcBef>
              <a:defRPr sz="2000" b="1">
                <a:solidFill>
                  <a:srgbClr val="9999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Model:  Decision Tree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228" name="Group"/>
          <p:cNvGrpSpPr/>
          <p:nvPr/>
        </p:nvGrpSpPr>
        <p:grpSpPr>
          <a:xfrm>
            <a:off x="4114799" y="5029198"/>
            <a:ext cx="685803" cy="381005"/>
            <a:chOff x="-1" y="-1"/>
            <a:chExt cx="685801" cy="381003"/>
          </a:xfrm>
        </p:grpSpPr>
        <p:sp>
          <p:nvSpPr>
            <p:cNvPr id="226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D13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D13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3886199" y="2666998"/>
            <a:ext cx="685803" cy="381004"/>
            <a:chOff x="-1" y="-1"/>
            <a:chExt cx="685801" cy="381003"/>
          </a:xfrm>
        </p:grpSpPr>
        <p:sp>
          <p:nvSpPr>
            <p:cNvPr id="229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30" name="D12"/>
            <p:cNvSpPr txBox="1"/>
            <p:nvPr/>
          </p:nvSpPr>
          <p:spPr>
            <a:xfrm>
              <a:off x="121920" y="-1"/>
              <a:ext cx="469034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D12</a:t>
              </a: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5181600" y="2590798"/>
            <a:ext cx="685802" cy="381004"/>
            <a:chOff x="0" y="-1"/>
            <a:chExt cx="685801" cy="381003"/>
          </a:xfrm>
        </p:grpSpPr>
        <p:sp>
          <p:nvSpPr>
            <p:cNvPr id="232" name="Rectangle"/>
            <p:cNvSpPr/>
            <p:nvPr/>
          </p:nvSpPr>
          <p:spPr>
            <a:xfrm>
              <a:off x="0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D11"/>
            <p:cNvSpPr txBox="1"/>
            <p:nvPr/>
          </p:nvSpPr>
          <p:spPr>
            <a:xfrm>
              <a:off x="121920" y="-1"/>
              <a:ext cx="469034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D11</a:t>
              </a:r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1828799" y="3505198"/>
            <a:ext cx="685803" cy="381005"/>
            <a:chOff x="-1" y="-1"/>
            <a:chExt cx="685801" cy="381003"/>
          </a:xfrm>
        </p:grpSpPr>
        <p:sp>
          <p:nvSpPr>
            <p:cNvPr id="235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36" name="D10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D10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6172200" y="4571998"/>
            <a:ext cx="685800" cy="381005"/>
            <a:chOff x="0" y="-1"/>
            <a:chExt cx="685800" cy="381003"/>
          </a:xfrm>
        </p:grpSpPr>
        <p:sp>
          <p:nvSpPr>
            <p:cNvPr id="238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D9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D9</a:t>
              </a: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3505200" y="3505198"/>
            <a:ext cx="685800" cy="381005"/>
            <a:chOff x="0" y="-1"/>
            <a:chExt cx="685800" cy="381003"/>
          </a:xfrm>
        </p:grpSpPr>
        <p:sp>
          <p:nvSpPr>
            <p:cNvPr id="241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D4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D4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2819400" y="4876798"/>
            <a:ext cx="685800" cy="381005"/>
            <a:chOff x="0" y="-1"/>
            <a:chExt cx="685800" cy="381003"/>
          </a:xfrm>
        </p:grpSpPr>
        <p:sp>
          <p:nvSpPr>
            <p:cNvPr id="244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45" name="D7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D7</a:t>
              </a:r>
            </a:p>
          </p:txBody>
        </p:sp>
      </p:grpSp>
      <p:grpSp>
        <p:nvGrpSpPr>
          <p:cNvPr id="249" name="Group"/>
          <p:cNvGrpSpPr/>
          <p:nvPr/>
        </p:nvGrpSpPr>
        <p:grpSpPr>
          <a:xfrm>
            <a:off x="5791200" y="3276598"/>
            <a:ext cx="685800" cy="381005"/>
            <a:chOff x="0" y="-1"/>
            <a:chExt cx="685800" cy="381003"/>
          </a:xfrm>
        </p:grpSpPr>
        <p:sp>
          <p:nvSpPr>
            <p:cNvPr id="247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D5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D5</a:t>
              </a:r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4876800" y="4038598"/>
            <a:ext cx="685800" cy="381005"/>
            <a:chOff x="0" y="-1"/>
            <a:chExt cx="685800" cy="381003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D3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D3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3962401" y="4038600"/>
            <a:ext cx="685805" cy="609600"/>
            <a:chOff x="53046" y="0"/>
            <a:chExt cx="685804" cy="609600"/>
          </a:xfrm>
        </p:grpSpPr>
        <p:sp>
          <p:nvSpPr>
            <p:cNvPr id="253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D14"/>
            <p:cNvSpPr txBox="1"/>
            <p:nvPr/>
          </p:nvSpPr>
          <p:spPr>
            <a:xfrm>
              <a:off x="174967" y="201611"/>
              <a:ext cx="50910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000"/>
              </a:lvl1pPr>
            </a:lstStyle>
            <a:p>
              <a:r>
                <a:t>D14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5410199" y="4495800"/>
            <a:ext cx="685806" cy="609600"/>
            <a:chOff x="53046" y="0"/>
            <a:chExt cx="685804" cy="609600"/>
          </a:xfrm>
        </p:grpSpPr>
        <p:sp>
          <p:nvSpPr>
            <p:cNvPr id="256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D8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D8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2514600" y="3733800"/>
            <a:ext cx="685805" cy="609600"/>
            <a:chOff x="53046" y="0"/>
            <a:chExt cx="685804" cy="609600"/>
          </a:xfrm>
        </p:grpSpPr>
        <p:sp>
          <p:nvSpPr>
            <p:cNvPr id="259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60" name="D6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D6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4648201" y="3124200"/>
            <a:ext cx="685805" cy="609600"/>
            <a:chOff x="53046" y="0"/>
            <a:chExt cx="685804" cy="609600"/>
          </a:xfrm>
        </p:grpSpPr>
        <p:sp>
          <p:nvSpPr>
            <p:cNvPr id="262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D2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D2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2438400" y="2743200"/>
            <a:ext cx="685805" cy="609600"/>
            <a:chOff x="53046" y="0"/>
            <a:chExt cx="685804" cy="609600"/>
          </a:xfrm>
        </p:grpSpPr>
        <p:sp>
          <p:nvSpPr>
            <p:cNvPr id="265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66" name="D1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</a:t>
              </a:r>
            </a:p>
          </p:txBody>
        </p:sp>
      </p:grpSp>
      <p:sp>
        <p:nvSpPr>
          <p:cNvPr id="268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269" name="Basic Decision Tree Learning Algorithm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Basic Decision Tree Learning Algorithm</a:t>
            </a:r>
          </a:p>
        </p:txBody>
      </p:sp>
      <p:sp>
        <p:nvSpPr>
          <p:cNvPr id="270" name="We have…"/>
          <p:cNvSpPr txBox="1"/>
          <p:nvPr/>
        </p:nvSpPr>
        <p:spPr>
          <a:xfrm>
            <a:off x="7453308" y="2022476"/>
            <a:ext cx="1944567" cy="313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>
              <a:defRPr b="1"/>
            </a:pPr>
            <a:r>
              <a:t>We have</a:t>
            </a:r>
          </a:p>
          <a:p>
            <a:pPr algn="just">
              <a:defRPr b="1"/>
            </a:pPr>
            <a:endParaRPr/>
          </a:p>
          <a:p>
            <a:pPr algn="just">
              <a:buSzPct val="100000"/>
              <a:buChar char="-"/>
              <a:defRPr b="1"/>
            </a:pPr>
            <a:r>
              <a:t> 12 observations</a:t>
            </a:r>
          </a:p>
          <a:p>
            <a:pPr algn="just">
              <a:defRPr b="1"/>
            </a:pPr>
            <a:endParaRPr/>
          </a:p>
          <a:p>
            <a:pPr algn="just">
              <a:buSzPct val="100000"/>
              <a:buChar char="-"/>
              <a:defRPr b="1"/>
            </a:pPr>
            <a:r>
              <a:t> 4 attributes </a:t>
            </a:r>
          </a:p>
          <a:p>
            <a:pPr lvl="1" algn="just">
              <a:buSzPct val="100000"/>
              <a:buChar char="•"/>
              <a:defRPr sz="1800" b="1"/>
            </a:pPr>
            <a:r>
              <a:t> Outlook</a:t>
            </a:r>
          </a:p>
          <a:p>
            <a:pPr lvl="1" algn="just">
              <a:buSzPct val="100000"/>
              <a:buChar char="•"/>
              <a:defRPr sz="1800" b="1"/>
            </a:pPr>
            <a:r>
              <a:t> Temperature</a:t>
            </a:r>
          </a:p>
          <a:p>
            <a:pPr lvl="1" algn="just">
              <a:buSzPct val="100000"/>
              <a:buChar char="•"/>
              <a:defRPr sz="1800" b="1"/>
            </a:pPr>
            <a:r>
              <a:t> Humidity </a:t>
            </a:r>
          </a:p>
          <a:p>
            <a:pPr lvl="1" algn="just">
              <a:buSzPct val="100000"/>
              <a:buChar char="•"/>
              <a:defRPr sz="1800" b="1"/>
            </a:pPr>
            <a:r>
              <a:t> Wind</a:t>
            </a:r>
          </a:p>
          <a:p>
            <a:pPr lvl="1" algn="just">
              <a:buSzPct val="100000"/>
              <a:buChar char="-"/>
              <a:defRPr sz="1800" b="1"/>
            </a:pPr>
            <a:endParaRPr/>
          </a:p>
          <a:p>
            <a:pPr algn="just">
              <a:buSzPct val="100000"/>
              <a:buChar char="-"/>
              <a:defRPr b="1"/>
            </a:pPr>
            <a:r>
              <a:t> 2 classes (Yes, No)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79293" y="6610350"/>
            <a:ext cx="288708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275" name="Group"/>
          <p:cNvGrpSpPr/>
          <p:nvPr/>
        </p:nvGrpSpPr>
        <p:grpSpPr>
          <a:xfrm>
            <a:off x="6553199" y="5333998"/>
            <a:ext cx="685803" cy="381005"/>
            <a:chOff x="-1" y="-1"/>
            <a:chExt cx="685801" cy="381003"/>
          </a:xfrm>
        </p:grpSpPr>
        <p:sp>
          <p:nvSpPr>
            <p:cNvPr id="273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D13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D13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6476999" y="4724398"/>
            <a:ext cx="685803" cy="381005"/>
            <a:chOff x="-1" y="-1"/>
            <a:chExt cx="685801" cy="381003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D12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D12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4114800" y="4648198"/>
            <a:ext cx="685802" cy="381005"/>
            <a:chOff x="0" y="-1"/>
            <a:chExt cx="685801" cy="381003"/>
          </a:xfrm>
        </p:grpSpPr>
        <p:sp>
          <p:nvSpPr>
            <p:cNvPr id="279" name="Rectangle"/>
            <p:cNvSpPr/>
            <p:nvPr/>
          </p:nvSpPr>
          <p:spPr>
            <a:xfrm>
              <a:off x="0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D11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D11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8686799" y="3809998"/>
            <a:ext cx="685803" cy="381005"/>
            <a:chOff x="-1" y="-1"/>
            <a:chExt cx="685801" cy="381003"/>
          </a:xfrm>
        </p:grpSpPr>
        <p:sp>
          <p:nvSpPr>
            <p:cNvPr id="282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3" name="D10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D10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2667000" y="4800598"/>
            <a:ext cx="685800" cy="381005"/>
            <a:chOff x="0" y="-1"/>
            <a:chExt cx="685800" cy="381003"/>
          </a:xfrm>
        </p:grpSpPr>
        <p:sp>
          <p:nvSpPr>
            <p:cNvPr id="285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6" name="D9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D9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9296400" y="4571998"/>
            <a:ext cx="685800" cy="381005"/>
            <a:chOff x="0" y="-1"/>
            <a:chExt cx="685800" cy="381003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9" name="D4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D4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5638800" y="5029198"/>
            <a:ext cx="685800" cy="381005"/>
            <a:chOff x="0" y="-1"/>
            <a:chExt cx="685800" cy="381003"/>
          </a:xfrm>
        </p:grpSpPr>
        <p:sp>
          <p:nvSpPr>
            <p:cNvPr id="291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92" name="D7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D7</a:t>
              </a:r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8763000" y="5181598"/>
            <a:ext cx="685800" cy="381005"/>
            <a:chOff x="0" y="-1"/>
            <a:chExt cx="685800" cy="381003"/>
          </a:xfrm>
        </p:grpSpPr>
        <p:sp>
          <p:nvSpPr>
            <p:cNvPr id="294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D5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D5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5943600" y="4190998"/>
            <a:ext cx="685800" cy="381005"/>
            <a:chOff x="0" y="-1"/>
            <a:chExt cx="685800" cy="381003"/>
          </a:xfrm>
        </p:grpSpPr>
        <p:sp>
          <p:nvSpPr>
            <p:cNvPr id="297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98" name="D3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D3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8305800" y="4267200"/>
            <a:ext cx="685807" cy="609600"/>
            <a:chOff x="53047" y="0"/>
            <a:chExt cx="685805" cy="609600"/>
          </a:xfrm>
        </p:grpSpPr>
        <p:sp>
          <p:nvSpPr>
            <p:cNvPr id="300" name="Triangle"/>
            <p:cNvSpPr/>
            <p:nvPr/>
          </p:nvSpPr>
          <p:spPr>
            <a:xfrm>
              <a:off x="53047" y="0"/>
              <a:ext cx="685805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01" name="D14"/>
            <p:cNvSpPr txBox="1"/>
            <p:nvPr/>
          </p:nvSpPr>
          <p:spPr>
            <a:xfrm>
              <a:off x="174968" y="201611"/>
              <a:ext cx="50910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000"/>
              </a:lvl1pPr>
            </a:lstStyle>
            <a:p>
              <a:r>
                <a:t>D14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3810001" y="3810000"/>
            <a:ext cx="685805" cy="609600"/>
            <a:chOff x="53046" y="0"/>
            <a:chExt cx="685804" cy="609600"/>
          </a:xfrm>
        </p:grpSpPr>
        <p:sp>
          <p:nvSpPr>
            <p:cNvPr id="303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D8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D8</a:t>
              </a: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9753600" y="3733800"/>
            <a:ext cx="685807" cy="609600"/>
            <a:chOff x="53047" y="0"/>
            <a:chExt cx="685805" cy="609600"/>
          </a:xfrm>
        </p:grpSpPr>
        <p:sp>
          <p:nvSpPr>
            <p:cNvPr id="306" name="Triangle"/>
            <p:cNvSpPr/>
            <p:nvPr/>
          </p:nvSpPr>
          <p:spPr>
            <a:xfrm>
              <a:off x="53047" y="0"/>
              <a:ext cx="685805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07" name="D6"/>
            <p:cNvSpPr txBox="1"/>
            <p:nvPr/>
          </p:nvSpPr>
          <p:spPr>
            <a:xfrm>
              <a:off x="174968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D6</a:t>
              </a:r>
            </a:p>
          </p:txBody>
        </p:sp>
      </p:grpSp>
      <p:grpSp>
        <p:nvGrpSpPr>
          <p:cNvPr id="311" name="Group"/>
          <p:cNvGrpSpPr/>
          <p:nvPr/>
        </p:nvGrpSpPr>
        <p:grpSpPr>
          <a:xfrm>
            <a:off x="3429001" y="4800600"/>
            <a:ext cx="685805" cy="609600"/>
            <a:chOff x="53046" y="0"/>
            <a:chExt cx="685804" cy="609600"/>
          </a:xfrm>
        </p:grpSpPr>
        <p:sp>
          <p:nvSpPr>
            <p:cNvPr id="309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10" name="D2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D2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2819400" y="3810000"/>
            <a:ext cx="685805" cy="609600"/>
            <a:chOff x="53046" y="0"/>
            <a:chExt cx="685804" cy="609600"/>
          </a:xfrm>
        </p:grpSpPr>
        <p:sp>
          <p:nvSpPr>
            <p:cNvPr id="312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13" name="D1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</a:t>
              </a:r>
            </a:p>
          </p:txBody>
        </p:sp>
      </p:grpSp>
      <p:sp>
        <p:nvSpPr>
          <p:cNvPr id="315" name="Outlook"/>
          <p:cNvSpPr txBox="1"/>
          <p:nvPr/>
        </p:nvSpPr>
        <p:spPr>
          <a:xfrm>
            <a:off x="5532121" y="2362200"/>
            <a:ext cx="129778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t>Outlook</a:t>
            </a:r>
          </a:p>
        </p:txBody>
      </p:sp>
      <p:sp>
        <p:nvSpPr>
          <p:cNvPr id="316" name="Rectangle"/>
          <p:cNvSpPr/>
          <p:nvPr/>
        </p:nvSpPr>
        <p:spPr>
          <a:xfrm>
            <a:off x="5410200" y="2362200"/>
            <a:ext cx="1524000" cy="5334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17" name="Line"/>
          <p:cNvSpPr/>
          <p:nvPr/>
        </p:nvSpPr>
        <p:spPr>
          <a:xfrm>
            <a:off x="6934198" y="2895599"/>
            <a:ext cx="1752602" cy="7620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 flipH="1">
            <a:off x="3581399" y="2895598"/>
            <a:ext cx="1828802" cy="685804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9" name="Sunny"/>
          <p:cNvSpPr txBox="1"/>
          <p:nvPr/>
        </p:nvSpPr>
        <p:spPr>
          <a:xfrm>
            <a:off x="3703321" y="2743200"/>
            <a:ext cx="65081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Sunny</a:t>
            </a:r>
          </a:p>
        </p:txBody>
      </p:sp>
      <p:sp>
        <p:nvSpPr>
          <p:cNvPr id="320" name="Overcast"/>
          <p:cNvSpPr txBox="1"/>
          <p:nvPr/>
        </p:nvSpPr>
        <p:spPr>
          <a:xfrm>
            <a:off x="5532121" y="3124200"/>
            <a:ext cx="91223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Overcast</a:t>
            </a:r>
          </a:p>
        </p:txBody>
      </p:sp>
      <p:sp>
        <p:nvSpPr>
          <p:cNvPr id="321" name="Line"/>
          <p:cNvSpPr/>
          <p:nvPr/>
        </p:nvSpPr>
        <p:spPr>
          <a:xfrm>
            <a:off x="6172200" y="2895600"/>
            <a:ext cx="0" cy="3048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Line"/>
          <p:cNvSpPr/>
          <p:nvPr/>
        </p:nvSpPr>
        <p:spPr>
          <a:xfrm>
            <a:off x="6172200" y="3505200"/>
            <a:ext cx="0" cy="3810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3" name="Rain"/>
          <p:cNvSpPr txBox="1"/>
          <p:nvPr/>
        </p:nvSpPr>
        <p:spPr>
          <a:xfrm>
            <a:off x="7802246" y="2784475"/>
            <a:ext cx="5075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Rain</a:t>
            </a:r>
          </a:p>
        </p:txBody>
      </p:sp>
      <p:sp>
        <p:nvSpPr>
          <p:cNvPr id="324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325" name="Basic Decision Tree Learning Algorithm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Basic Decision Tree Learning Algorithm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8" name="The selection process is then repeated using the training examples associated with each descendant node to select the best attribute to test at that point in the tree"/>
          <p:cNvSpPr txBox="1"/>
          <p:nvPr/>
        </p:nvSpPr>
        <p:spPr>
          <a:xfrm>
            <a:off x="2179319" y="2286001"/>
            <a:ext cx="806196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The selection process is then repeated using the training examples associated with each descendant node to select the best attribute to test at that point in the tree</a:t>
            </a:r>
          </a:p>
        </p:txBody>
      </p:sp>
      <p:sp>
        <p:nvSpPr>
          <p:cNvPr id="329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330" name="Basic Decision Tree Learning Algorithm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Basic Decision Tree Learning Algorithm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5867399" y="3962398"/>
            <a:ext cx="685803" cy="381005"/>
            <a:chOff x="-1" y="-1"/>
            <a:chExt cx="685801" cy="381003"/>
          </a:xfrm>
        </p:grpSpPr>
        <p:sp>
          <p:nvSpPr>
            <p:cNvPr id="333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34" name="D13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D13</a:t>
              </a:r>
            </a:p>
          </p:txBody>
        </p:sp>
      </p:grpSp>
      <p:grpSp>
        <p:nvGrpSpPr>
          <p:cNvPr id="338" name="Group"/>
          <p:cNvGrpSpPr/>
          <p:nvPr/>
        </p:nvGrpSpPr>
        <p:grpSpPr>
          <a:xfrm>
            <a:off x="5867399" y="3352798"/>
            <a:ext cx="685803" cy="381005"/>
            <a:chOff x="-1" y="-1"/>
            <a:chExt cx="685801" cy="381003"/>
          </a:xfrm>
        </p:grpSpPr>
        <p:sp>
          <p:nvSpPr>
            <p:cNvPr id="336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37" name="D12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D12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3810000" y="3276598"/>
            <a:ext cx="685802" cy="381005"/>
            <a:chOff x="0" y="-1"/>
            <a:chExt cx="685801" cy="381003"/>
          </a:xfrm>
        </p:grpSpPr>
        <p:sp>
          <p:nvSpPr>
            <p:cNvPr id="339" name="Rectangle"/>
            <p:cNvSpPr/>
            <p:nvPr/>
          </p:nvSpPr>
          <p:spPr>
            <a:xfrm>
              <a:off x="0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40" name="D11"/>
            <p:cNvSpPr txBox="1"/>
            <p:nvPr/>
          </p:nvSpPr>
          <p:spPr>
            <a:xfrm>
              <a:off x="121920" y="-1"/>
              <a:ext cx="469034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D11</a:t>
              </a: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8000999" y="2438398"/>
            <a:ext cx="685803" cy="381004"/>
            <a:chOff x="-1" y="-1"/>
            <a:chExt cx="685801" cy="381003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685801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43" name="D10"/>
            <p:cNvSpPr txBox="1"/>
            <p:nvPr/>
          </p:nvSpPr>
          <p:spPr>
            <a:xfrm>
              <a:off x="121920" y="-1"/>
              <a:ext cx="469034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D10</a:t>
              </a:r>
            </a:p>
          </p:txBody>
        </p:sp>
      </p:grpSp>
      <p:grpSp>
        <p:nvGrpSpPr>
          <p:cNvPr id="347" name="Group"/>
          <p:cNvGrpSpPr/>
          <p:nvPr/>
        </p:nvGrpSpPr>
        <p:grpSpPr>
          <a:xfrm>
            <a:off x="2057400" y="3428998"/>
            <a:ext cx="685800" cy="381005"/>
            <a:chOff x="0" y="-1"/>
            <a:chExt cx="685800" cy="381003"/>
          </a:xfrm>
        </p:grpSpPr>
        <p:sp>
          <p:nvSpPr>
            <p:cNvPr id="345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46" name="D9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D9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8610600" y="3200398"/>
            <a:ext cx="685800" cy="381004"/>
            <a:chOff x="0" y="-1"/>
            <a:chExt cx="685800" cy="381003"/>
          </a:xfrm>
        </p:grpSpPr>
        <p:sp>
          <p:nvSpPr>
            <p:cNvPr id="348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49" name="D4"/>
            <p:cNvSpPr txBox="1"/>
            <p:nvPr/>
          </p:nvSpPr>
          <p:spPr>
            <a:xfrm>
              <a:off x="121920" y="-1"/>
              <a:ext cx="352015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D4</a:t>
              </a:r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5029200" y="3657598"/>
            <a:ext cx="685800" cy="381005"/>
            <a:chOff x="0" y="-1"/>
            <a:chExt cx="685800" cy="381003"/>
          </a:xfrm>
        </p:grpSpPr>
        <p:sp>
          <p:nvSpPr>
            <p:cNvPr id="351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52" name="D7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D7</a:t>
              </a:r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8077200" y="3809998"/>
            <a:ext cx="685800" cy="381005"/>
            <a:chOff x="0" y="-1"/>
            <a:chExt cx="685800" cy="381003"/>
          </a:xfrm>
        </p:grpSpPr>
        <p:sp>
          <p:nvSpPr>
            <p:cNvPr id="354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55" name="D5"/>
            <p:cNvSpPr txBox="1"/>
            <p:nvPr/>
          </p:nvSpPr>
          <p:spPr>
            <a:xfrm>
              <a:off x="121920" y="-1"/>
              <a:ext cx="352015" cy="369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D5</a:t>
              </a: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5334000" y="2819398"/>
            <a:ext cx="685800" cy="381004"/>
            <a:chOff x="0" y="-1"/>
            <a:chExt cx="685800" cy="381003"/>
          </a:xfrm>
        </p:grpSpPr>
        <p:sp>
          <p:nvSpPr>
            <p:cNvPr id="357" name="Rectangle"/>
            <p:cNvSpPr/>
            <p:nvPr/>
          </p:nvSpPr>
          <p:spPr>
            <a:xfrm>
              <a:off x="0" y="-1"/>
              <a:ext cx="685800" cy="38100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58" name="D3"/>
            <p:cNvSpPr txBox="1"/>
            <p:nvPr/>
          </p:nvSpPr>
          <p:spPr>
            <a:xfrm>
              <a:off x="121920" y="-1"/>
              <a:ext cx="352015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D3</a:t>
              </a:r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7619999" y="2895600"/>
            <a:ext cx="685806" cy="609600"/>
            <a:chOff x="53047" y="0"/>
            <a:chExt cx="685804" cy="609600"/>
          </a:xfrm>
        </p:grpSpPr>
        <p:sp>
          <p:nvSpPr>
            <p:cNvPr id="360" name="Triangle"/>
            <p:cNvSpPr/>
            <p:nvPr/>
          </p:nvSpPr>
          <p:spPr>
            <a:xfrm>
              <a:off x="53047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61" name="D14"/>
            <p:cNvSpPr txBox="1"/>
            <p:nvPr/>
          </p:nvSpPr>
          <p:spPr>
            <a:xfrm>
              <a:off x="174967" y="201611"/>
              <a:ext cx="50910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000"/>
              </a:lvl1pPr>
            </a:lstStyle>
            <a:p>
              <a:r>
                <a:t>D14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3200400" y="2438400"/>
            <a:ext cx="685805" cy="609600"/>
            <a:chOff x="53046" y="0"/>
            <a:chExt cx="685804" cy="609600"/>
          </a:xfrm>
        </p:grpSpPr>
        <p:sp>
          <p:nvSpPr>
            <p:cNvPr id="363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64" name="D8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D8</a:t>
              </a:r>
            </a:p>
          </p:txBody>
        </p:sp>
      </p:grpSp>
      <p:grpSp>
        <p:nvGrpSpPr>
          <p:cNvPr id="368" name="Group"/>
          <p:cNvGrpSpPr/>
          <p:nvPr/>
        </p:nvGrpSpPr>
        <p:grpSpPr>
          <a:xfrm>
            <a:off x="9067800" y="2362200"/>
            <a:ext cx="685807" cy="609600"/>
            <a:chOff x="53047" y="0"/>
            <a:chExt cx="685805" cy="609600"/>
          </a:xfrm>
        </p:grpSpPr>
        <p:sp>
          <p:nvSpPr>
            <p:cNvPr id="366" name="Triangle"/>
            <p:cNvSpPr/>
            <p:nvPr/>
          </p:nvSpPr>
          <p:spPr>
            <a:xfrm>
              <a:off x="53047" y="0"/>
              <a:ext cx="685805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67" name="D6"/>
            <p:cNvSpPr txBox="1"/>
            <p:nvPr/>
          </p:nvSpPr>
          <p:spPr>
            <a:xfrm>
              <a:off x="174968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D6</a:t>
              </a: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2819400" y="3429000"/>
            <a:ext cx="685805" cy="609600"/>
            <a:chOff x="53046" y="0"/>
            <a:chExt cx="685804" cy="609600"/>
          </a:xfrm>
        </p:grpSpPr>
        <p:sp>
          <p:nvSpPr>
            <p:cNvPr id="369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70" name="D2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D2</a:t>
              </a:r>
            </a:p>
          </p:txBody>
        </p:sp>
      </p:grpSp>
      <p:grpSp>
        <p:nvGrpSpPr>
          <p:cNvPr id="374" name="Group"/>
          <p:cNvGrpSpPr/>
          <p:nvPr/>
        </p:nvGrpSpPr>
        <p:grpSpPr>
          <a:xfrm>
            <a:off x="2209799" y="2438400"/>
            <a:ext cx="685806" cy="609600"/>
            <a:chOff x="53046" y="0"/>
            <a:chExt cx="685804" cy="609600"/>
          </a:xfrm>
        </p:grpSpPr>
        <p:sp>
          <p:nvSpPr>
            <p:cNvPr id="372" name="Triangle"/>
            <p:cNvSpPr/>
            <p:nvPr/>
          </p:nvSpPr>
          <p:spPr>
            <a:xfrm>
              <a:off x="53046" y="0"/>
              <a:ext cx="685804" cy="609600"/>
            </a:xfrm>
            <a:prstGeom prst="triangle">
              <a:avLst/>
            </a:prstGeom>
            <a:solidFill>
              <a:schemeClr val="accent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73" name="D1"/>
            <p:cNvSpPr txBox="1"/>
            <p:nvPr/>
          </p:nvSpPr>
          <p:spPr>
            <a:xfrm>
              <a:off x="174967" y="152399"/>
              <a:ext cx="3520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D1</a:t>
              </a:r>
            </a:p>
          </p:txBody>
        </p:sp>
      </p:grpSp>
      <p:sp>
        <p:nvSpPr>
          <p:cNvPr id="375" name="Outlook"/>
          <p:cNvSpPr txBox="1"/>
          <p:nvPr/>
        </p:nvSpPr>
        <p:spPr>
          <a:xfrm>
            <a:off x="4922521" y="990600"/>
            <a:ext cx="129778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t>Outlook</a:t>
            </a:r>
          </a:p>
        </p:txBody>
      </p:sp>
      <p:sp>
        <p:nvSpPr>
          <p:cNvPr id="376" name="Rectangle"/>
          <p:cNvSpPr/>
          <p:nvPr/>
        </p:nvSpPr>
        <p:spPr>
          <a:xfrm>
            <a:off x="4800600" y="990600"/>
            <a:ext cx="1524000" cy="5334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77" name="Line"/>
          <p:cNvSpPr/>
          <p:nvPr/>
        </p:nvSpPr>
        <p:spPr>
          <a:xfrm>
            <a:off x="6324598" y="1523999"/>
            <a:ext cx="1752602" cy="7620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8" name="Line"/>
          <p:cNvSpPr/>
          <p:nvPr/>
        </p:nvSpPr>
        <p:spPr>
          <a:xfrm flipH="1">
            <a:off x="2971800" y="1523999"/>
            <a:ext cx="1828803" cy="6858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9" name="Sunny"/>
          <p:cNvSpPr txBox="1"/>
          <p:nvPr/>
        </p:nvSpPr>
        <p:spPr>
          <a:xfrm>
            <a:off x="3093720" y="1371600"/>
            <a:ext cx="65081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Sunny</a:t>
            </a:r>
          </a:p>
        </p:txBody>
      </p:sp>
      <p:sp>
        <p:nvSpPr>
          <p:cNvPr id="380" name="Overcast"/>
          <p:cNvSpPr txBox="1"/>
          <p:nvPr/>
        </p:nvSpPr>
        <p:spPr>
          <a:xfrm>
            <a:off x="4922521" y="1752600"/>
            <a:ext cx="91223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Overcast</a:t>
            </a:r>
          </a:p>
        </p:txBody>
      </p:sp>
      <p:sp>
        <p:nvSpPr>
          <p:cNvPr id="381" name="Line"/>
          <p:cNvSpPr/>
          <p:nvPr/>
        </p:nvSpPr>
        <p:spPr>
          <a:xfrm>
            <a:off x="5562600" y="1524000"/>
            <a:ext cx="0" cy="3048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2" name="Line"/>
          <p:cNvSpPr/>
          <p:nvPr/>
        </p:nvSpPr>
        <p:spPr>
          <a:xfrm>
            <a:off x="5562600" y="2133600"/>
            <a:ext cx="0" cy="3810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3" name="Rain"/>
          <p:cNvSpPr txBox="1"/>
          <p:nvPr/>
        </p:nvSpPr>
        <p:spPr>
          <a:xfrm>
            <a:off x="7192646" y="1412875"/>
            <a:ext cx="5075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Rain</a:t>
            </a:r>
          </a:p>
        </p:txBody>
      </p:sp>
      <p:sp>
        <p:nvSpPr>
          <p:cNvPr id="384" name="Shape"/>
          <p:cNvSpPr/>
          <p:nvPr/>
        </p:nvSpPr>
        <p:spPr>
          <a:xfrm>
            <a:off x="1641618" y="2201972"/>
            <a:ext cx="3249218" cy="2379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1" h="20859" extrusionOk="0">
                <a:moveTo>
                  <a:pt x="8442" y="68"/>
                </a:moveTo>
                <a:cubicBezTo>
                  <a:pt x="5863" y="402"/>
                  <a:pt x="1833" y="1627"/>
                  <a:pt x="704" y="4744"/>
                </a:cubicBezTo>
                <a:cubicBezTo>
                  <a:pt x="-424" y="7862"/>
                  <a:pt x="-263" y="16212"/>
                  <a:pt x="1672" y="18773"/>
                </a:cubicBezTo>
                <a:cubicBezTo>
                  <a:pt x="3606" y="21334"/>
                  <a:pt x="9167" y="21223"/>
                  <a:pt x="12310" y="20109"/>
                </a:cubicBezTo>
                <a:cubicBezTo>
                  <a:pt x="15454" y="18996"/>
                  <a:pt x="19886" y="14988"/>
                  <a:pt x="20531" y="12093"/>
                </a:cubicBezTo>
                <a:cubicBezTo>
                  <a:pt x="21176" y="9198"/>
                  <a:pt x="18194" y="4856"/>
                  <a:pt x="16179" y="2740"/>
                </a:cubicBezTo>
                <a:cubicBezTo>
                  <a:pt x="14164" y="625"/>
                  <a:pt x="11021" y="-266"/>
                  <a:pt x="8442" y="68"/>
                </a:cubicBez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5" name="What is the…"/>
          <p:cNvSpPr txBox="1"/>
          <p:nvPr/>
        </p:nvSpPr>
        <p:spPr>
          <a:xfrm>
            <a:off x="1874520" y="5280026"/>
            <a:ext cx="594572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What is the </a:t>
            </a:r>
          </a:p>
          <a:p>
            <a:pPr>
              <a:defRPr b="1"/>
            </a:pPr>
            <a:r>
              <a:t>“best” attribute to test at this point? The possible choices are</a:t>
            </a:r>
          </a:p>
          <a:p>
            <a:pPr>
              <a:defRPr b="1"/>
            </a:pPr>
            <a:r>
              <a:t> Temperature, Wind &amp; Humidity</a:t>
            </a:r>
          </a:p>
        </p:txBody>
      </p:sp>
      <p:sp>
        <p:nvSpPr>
          <p:cNvPr id="386" name="Line"/>
          <p:cNvSpPr/>
          <p:nvPr/>
        </p:nvSpPr>
        <p:spPr>
          <a:xfrm flipH="1" flipV="1">
            <a:off x="4038600" y="4419600"/>
            <a:ext cx="381000" cy="1066800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7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90" name="This forms a greedy search for an acceptable decision tree, in which the algorithm never backtracks to reconsider earlier choices"/>
          <p:cNvSpPr txBox="1"/>
          <p:nvPr/>
        </p:nvSpPr>
        <p:spPr>
          <a:xfrm>
            <a:off x="2179319" y="2286001"/>
            <a:ext cx="806196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This forms a greedy search for an acceptable decision tree, in which the algorithm never backtracks to reconsider earlier choices</a:t>
            </a:r>
          </a:p>
        </p:txBody>
      </p:sp>
      <p:sp>
        <p:nvSpPr>
          <p:cNvPr id="391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392" name="Basic Decision Tree Learning Algorithm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Basic Decision Tree Learning Algorithm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95" name="The central choice in the ID3 algorithm is selecting which attribute to test at each node in the tree…"/>
          <p:cNvSpPr txBox="1"/>
          <p:nvPr/>
        </p:nvSpPr>
        <p:spPr>
          <a:xfrm>
            <a:off x="2179319" y="2286000"/>
            <a:ext cx="8061960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The central choice in the ID3 algorithm is selecting which attribute to test at each node in the tree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We would like to select the attribute which is most useful for classifying examples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For this we need a good quantitative measure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For this purpose a statistical property, called </a:t>
            </a:r>
            <a:r>
              <a:rPr i="1"/>
              <a:t>information gain</a:t>
            </a:r>
            <a:r>
              <a:t> is used</a:t>
            </a:r>
          </a:p>
        </p:txBody>
      </p:sp>
      <p:sp>
        <p:nvSpPr>
          <p:cNvPr id="396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397" name="Which Attribute is the Best Classifier?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00" name="In order to define information gain precisely, we begin by defining entropy…"/>
          <p:cNvSpPr txBox="1"/>
          <p:nvPr/>
        </p:nvSpPr>
        <p:spPr>
          <a:xfrm>
            <a:off x="2179319" y="2286001"/>
            <a:ext cx="806196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In order to define information gain precisely, we begin by defining entropy 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Entropy is a measure commonly used in information theory, called. 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Entropy characterizes the impurity of an arbitrary collection of examples</a:t>
            </a:r>
          </a:p>
        </p:txBody>
      </p:sp>
      <p:sp>
        <p:nvSpPr>
          <p:cNvPr id="401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402" name="Which Attribute is the Best Classifier?: Definition of Entropy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Definition of Entropy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05" name="This formula is called Entropy H…"/>
          <p:cNvSpPr txBox="1"/>
          <p:nvPr/>
        </p:nvSpPr>
        <p:spPr>
          <a:xfrm>
            <a:off x="2103119" y="2209801"/>
            <a:ext cx="8061960" cy="258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This formula is called Entropy H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		H(X) = 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High Entropy means that the examples have more equal probability of occurrence (and therefore not easily predictable)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Low Entropy means easy predictability</a:t>
            </a:r>
          </a:p>
        </p:txBody>
      </p:sp>
      <p:pic>
        <p:nvPicPr>
          <p:cNvPr id="4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19400"/>
            <a:ext cx="18288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408" name="Which Attribute is the Best Classifier?: Definition of Entropy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Definition of Entropy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11" name="Suppose we are trying to predict output Y (Like Film Gladiator) &amp; we have input X (College Major = v)"/>
          <p:cNvSpPr txBox="1"/>
          <p:nvPr/>
        </p:nvSpPr>
        <p:spPr>
          <a:xfrm>
            <a:off x="2179319" y="2149476"/>
            <a:ext cx="806196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Suppose we are trying to predict output Y (Like Film Gladiator) &amp; we have input X (College Major = v)</a:t>
            </a:r>
          </a:p>
        </p:txBody>
      </p:sp>
      <p:sp>
        <p:nvSpPr>
          <p:cNvPr id="412" name="Rectangle"/>
          <p:cNvSpPr/>
          <p:nvPr/>
        </p:nvSpPr>
        <p:spPr>
          <a:xfrm>
            <a:off x="4800601" y="3733800"/>
            <a:ext cx="1143001" cy="5334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13" name="Major"/>
          <p:cNvSpPr txBox="1"/>
          <p:nvPr/>
        </p:nvSpPr>
        <p:spPr>
          <a:xfrm>
            <a:off x="4846321" y="3733801"/>
            <a:ext cx="99642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t>Major</a:t>
            </a:r>
          </a:p>
        </p:txBody>
      </p:sp>
      <p:sp>
        <p:nvSpPr>
          <p:cNvPr id="414" name="Line"/>
          <p:cNvSpPr/>
          <p:nvPr/>
        </p:nvSpPr>
        <p:spPr>
          <a:xfrm flipH="1">
            <a:off x="3048000" y="4267199"/>
            <a:ext cx="1828803" cy="6858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5" name="Line"/>
          <p:cNvSpPr/>
          <p:nvPr/>
        </p:nvSpPr>
        <p:spPr>
          <a:xfrm>
            <a:off x="5486400" y="5181600"/>
            <a:ext cx="0" cy="3810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6" name="Line"/>
          <p:cNvSpPr/>
          <p:nvPr/>
        </p:nvSpPr>
        <p:spPr>
          <a:xfrm>
            <a:off x="5486400" y="4267200"/>
            <a:ext cx="0" cy="3048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7" name="Line"/>
          <p:cNvSpPr/>
          <p:nvPr/>
        </p:nvSpPr>
        <p:spPr>
          <a:xfrm>
            <a:off x="5867398" y="4267199"/>
            <a:ext cx="1752602" cy="7620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8" name="Math"/>
          <p:cNvSpPr txBox="1"/>
          <p:nvPr/>
        </p:nvSpPr>
        <p:spPr>
          <a:xfrm>
            <a:off x="3169921" y="4038601"/>
            <a:ext cx="60368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Math</a:t>
            </a:r>
          </a:p>
        </p:txBody>
      </p:sp>
      <p:sp>
        <p:nvSpPr>
          <p:cNvPr id="419" name="History"/>
          <p:cNvSpPr txBox="1"/>
          <p:nvPr/>
        </p:nvSpPr>
        <p:spPr>
          <a:xfrm>
            <a:off x="4922521" y="4572001"/>
            <a:ext cx="75180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History</a:t>
            </a:r>
          </a:p>
        </p:txBody>
      </p:sp>
      <p:sp>
        <p:nvSpPr>
          <p:cNvPr id="420" name="CS"/>
          <p:cNvSpPr txBox="1"/>
          <p:nvPr/>
        </p:nvSpPr>
        <p:spPr>
          <a:xfrm>
            <a:off x="6979921" y="4038601"/>
            <a:ext cx="31674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CS</a:t>
            </a:r>
          </a:p>
        </p:txBody>
      </p:sp>
      <p:pic>
        <p:nvPicPr>
          <p:cNvPr id="42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3886201"/>
            <a:ext cx="1495425" cy="2181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5410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51054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5791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5029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4864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2578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9436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638800"/>
            <a:ext cx="266700" cy="20955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431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alculations - (Info Gain of Att X)"/>
          <p:cNvSpPr txBox="1">
            <a:spLocks noGrp="1"/>
          </p:cNvSpPr>
          <p:nvPr>
            <p:ph type="title"/>
          </p:nvPr>
        </p:nvSpPr>
        <p:spPr>
          <a:xfrm>
            <a:off x="1097280" y="103640"/>
            <a:ext cx="8229601" cy="1139827"/>
          </a:xfrm>
          <a:prstGeom prst="rect">
            <a:avLst/>
          </a:prstGeom>
        </p:spPr>
        <p:txBody>
          <a:bodyPr/>
          <a:lstStyle/>
          <a:p>
            <a:r>
              <a:rPr dirty="0"/>
              <a:t>Calculations - (Info Gain of </a:t>
            </a:r>
            <a:r>
              <a:rPr dirty="0" err="1"/>
              <a:t>Att</a:t>
            </a:r>
            <a:r>
              <a:rPr dirty="0"/>
              <a:t> X)</a:t>
            </a:r>
          </a:p>
        </p:txBody>
      </p:sp>
      <p:sp>
        <p:nvSpPr>
          <p:cNvPr id="434" name="InfoGain(X) = Ent(class) - Ent(class | X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37160" indent="-137160" defTabSz="365760">
              <a:spcBef>
                <a:spcPts val="200"/>
              </a:spcBef>
              <a:defRPr sz="1280">
                <a:solidFill>
                  <a:schemeClr val="accent1">
                    <a:lumOff val="-8000"/>
                  </a:schemeClr>
                </a:solidFill>
              </a:defRPr>
            </a:pPr>
            <a:r>
              <a:rPr dirty="0" err="1"/>
              <a:t>InfoGain</a:t>
            </a:r>
            <a:r>
              <a:rPr dirty="0"/>
              <a:t>(X) = Ent(class) - Ent(class | X)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Ent(</a:t>
            </a:r>
            <a:r>
              <a:rPr lang="en-US" dirty="0"/>
              <a:t>class</a:t>
            </a:r>
            <a:r>
              <a:rPr dirty="0"/>
              <a:t>) = -[4/8*log</a:t>
            </a:r>
            <a:r>
              <a:rPr baseline="-5999" dirty="0"/>
              <a:t>2 </a:t>
            </a:r>
            <a:r>
              <a:rPr dirty="0"/>
              <a:t>4/8 + 4/8*log</a:t>
            </a:r>
            <a:r>
              <a:rPr baseline="-5999" dirty="0"/>
              <a:t>2 </a:t>
            </a:r>
            <a:r>
              <a:rPr dirty="0"/>
              <a:t>4/8 ]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= - [0.5 (log</a:t>
            </a:r>
            <a:r>
              <a:rPr baseline="-5999" dirty="0"/>
              <a:t>10 </a:t>
            </a:r>
            <a:r>
              <a:rPr dirty="0"/>
              <a:t>0.5/log</a:t>
            </a:r>
            <a:r>
              <a:rPr baseline="-5999" dirty="0"/>
              <a:t>10 </a:t>
            </a:r>
            <a:r>
              <a:rPr dirty="0"/>
              <a:t>2) + 0.5 (log</a:t>
            </a:r>
            <a:r>
              <a:rPr baseline="-5999" dirty="0"/>
              <a:t>10 </a:t>
            </a:r>
            <a:r>
              <a:rPr dirty="0"/>
              <a:t>0.5/log</a:t>
            </a:r>
            <a:r>
              <a:rPr baseline="-5999" dirty="0"/>
              <a:t>10 </a:t>
            </a:r>
            <a:r>
              <a:rPr dirty="0"/>
              <a:t>2)]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 = 1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endParaRPr dirty="0"/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>
                <a:solidFill>
                  <a:srgbClr val="C42A4B"/>
                </a:solidFill>
              </a:rPr>
              <a:t>Ent(class | X) </a:t>
            </a:r>
            <a:r>
              <a:rPr dirty="0"/>
              <a:t>= 4/8 </a:t>
            </a:r>
            <a:r>
              <a:rPr dirty="0">
                <a:solidFill>
                  <a:schemeClr val="accent2">
                    <a:lumOff val="-10000"/>
                  </a:schemeClr>
                </a:solidFill>
              </a:rPr>
              <a:t>Ent(class | X=</a:t>
            </a:r>
            <a:r>
              <a:rPr dirty="0" err="1">
                <a:solidFill>
                  <a:schemeClr val="accent2">
                    <a:lumOff val="-10000"/>
                  </a:schemeClr>
                </a:solidFill>
              </a:rPr>
              <a:t>Maths</a:t>
            </a:r>
            <a:r>
              <a:rPr dirty="0">
                <a:solidFill>
                  <a:schemeClr val="accent2">
                    <a:lumOff val="-10000"/>
                  </a:schemeClr>
                </a:solidFill>
              </a:rPr>
              <a:t>)</a:t>
            </a:r>
            <a:r>
              <a:rPr dirty="0"/>
              <a:t> + 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             2/8 </a:t>
            </a:r>
            <a:r>
              <a:rPr dirty="0">
                <a:solidFill>
                  <a:schemeClr val="accent6">
                    <a:satOff val="-35873"/>
                    <a:lumOff val="-12431"/>
                  </a:schemeClr>
                </a:solidFill>
              </a:rPr>
              <a:t>Ent(class | X=History)</a:t>
            </a:r>
            <a:r>
              <a:rPr dirty="0"/>
              <a:t> + 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             2/8 </a:t>
            </a:r>
            <a:r>
              <a:rPr dirty="0">
                <a:solidFill>
                  <a:srgbClr val="575780"/>
                </a:solidFill>
              </a:rPr>
              <a:t>Ent(class | X=CS)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endParaRPr dirty="0">
              <a:solidFill>
                <a:srgbClr val="575780"/>
              </a:solidFill>
            </a:endParaRP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>
                <a:solidFill>
                  <a:schemeClr val="accent2">
                    <a:lumOff val="-10000"/>
                  </a:schemeClr>
                </a:solidFill>
              </a:rPr>
              <a:t>Ent(class | X = Math)</a:t>
            </a:r>
            <a:r>
              <a:rPr dirty="0"/>
              <a:t> = -[2/4log</a:t>
            </a:r>
            <a:r>
              <a:rPr baseline="-5999" dirty="0"/>
              <a:t>2 </a:t>
            </a:r>
            <a:r>
              <a:rPr dirty="0"/>
              <a:t>2/4 + 2/4log</a:t>
            </a:r>
            <a:r>
              <a:rPr baseline="-5999" dirty="0"/>
              <a:t>2 </a:t>
            </a:r>
            <a:r>
              <a:rPr dirty="0"/>
              <a:t>2/4] 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                     = - [0.5 (log</a:t>
            </a:r>
            <a:r>
              <a:rPr baseline="-5999" dirty="0"/>
              <a:t>10 </a:t>
            </a:r>
            <a:r>
              <a:rPr dirty="0"/>
              <a:t>0.5/log</a:t>
            </a:r>
            <a:r>
              <a:rPr baseline="-5999" dirty="0"/>
              <a:t>10 </a:t>
            </a:r>
            <a:r>
              <a:rPr dirty="0"/>
              <a:t>2) + 0.5 (log</a:t>
            </a:r>
            <a:r>
              <a:rPr baseline="-5999" dirty="0"/>
              <a:t>10 </a:t>
            </a:r>
            <a:r>
              <a:rPr dirty="0"/>
              <a:t>0.5/log</a:t>
            </a:r>
            <a:r>
              <a:rPr baseline="-5999" dirty="0"/>
              <a:t>10 </a:t>
            </a:r>
            <a:r>
              <a:rPr dirty="0"/>
              <a:t>2)]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                     = 1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>
                <a:solidFill>
                  <a:schemeClr val="accent6">
                    <a:satOff val="-35873"/>
                    <a:lumOff val="-12431"/>
                  </a:schemeClr>
                </a:solidFill>
              </a:rPr>
              <a:t>Ent(class | X = Hist) </a:t>
            </a:r>
            <a:r>
              <a:rPr dirty="0"/>
              <a:t>= -[2/2 log</a:t>
            </a:r>
            <a:r>
              <a:rPr baseline="-5999" dirty="0"/>
              <a:t>2 </a:t>
            </a:r>
            <a:r>
              <a:rPr dirty="0"/>
              <a:t>2/2] = 0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endParaRPr dirty="0"/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>
                <a:solidFill>
                  <a:srgbClr val="79617E"/>
                </a:solidFill>
              </a:rPr>
              <a:t>Ent(class | X = CS)</a:t>
            </a:r>
            <a:r>
              <a:rPr dirty="0"/>
              <a:t> = -[2/2 log</a:t>
            </a:r>
            <a:r>
              <a:rPr baseline="-5999" dirty="0"/>
              <a:t>2 </a:t>
            </a:r>
            <a:r>
              <a:rPr dirty="0"/>
              <a:t>2/2] = 0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endParaRPr dirty="0"/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>
                <a:solidFill>
                  <a:srgbClr val="D62353"/>
                </a:solidFill>
              </a:rPr>
              <a:t>Ent(class | X)</a:t>
            </a:r>
            <a:r>
              <a:rPr dirty="0"/>
              <a:t> = 4/8 * 1 + 2/8 * 0 + 2/8 * 0 = 0.5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endParaRPr dirty="0"/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>
                <a:solidFill>
                  <a:schemeClr val="accent1">
                    <a:lumOff val="-8000"/>
                  </a:schemeClr>
                </a:solidFill>
              </a:defRPr>
            </a:pPr>
            <a:r>
              <a:rPr dirty="0" err="1"/>
              <a:t>InfoGain</a:t>
            </a:r>
            <a:r>
              <a:rPr dirty="0"/>
              <a:t>(X) = Ent(class) - Ent(class | X) = 1 - 0.5 = 0.5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1280"/>
            </a:pPr>
            <a:r>
              <a:rPr dirty="0"/>
              <a:t>               </a:t>
            </a:r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640"/>
            </a:pPr>
            <a:endParaRPr dirty="0"/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760"/>
            </a:pPr>
            <a:endParaRPr dirty="0"/>
          </a:p>
          <a:p>
            <a:pPr marL="0" indent="0" defTabSz="365760">
              <a:spcBef>
                <a:spcPts val="200"/>
              </a:spcBef>
              <a:buClrTx/>
              <a:buSzTx/>
              <a:buNone/>
              <a:defRPr sz="760"/>
            </a:pPr>
            <a:r>
              <a:rPr dirty="0"/>
              <a:t> </a:t>
            </a:r>
          </a:p>
        </p:txBody>
      </p:sp>
      <p:pic>
        <p:nvPicPr>
          <p:cNvPr id="4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74" y="1818860"/>
            <a:ext cx="1495426" cy="218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pply Model to Test Data"/>
          <p:cNvSpPr txBox="1">
            <a:spLocks noGrp="1"/>
          </p:cNvSpPr>
          <p:nvPr>
            <p:ph type="title"/>
          </p:nvPr>
        </p:nvSpPr>
        <p:spPr>
          <a:xfrm>
            <a:off x="974170" y="92239"/>
            <a:ext cx="8229600" cy="1139826"/>
          </a:xfrm>
          <a:prstGeom prst="rect">
            <a:avLst/>
          </a:prstGeom>
        </p:spPr>
        <p:txBody>
          <a:bodyPr/>
          <a:lstStyle/>
          <a:p>
            <a:r>
              <a:rPr dirty="0"/>
              <a:t>Apply Model to Test Data</a:t>
            </a:r>
          </a:p>
        </p:txBody>
      </p:sp>
      <p:grpSp>
        <p:nvGrpSpPr>
          <p:cNvPr id="132" name="Group"/>
          <p:cNvGrpSpPr/>
          <p:nvPr/>
        </p:nvGrpSpPr>
        <p:grpSpPr>
          <a:xfrm>
            <a:off x="2209800" y="2797172"/>
            <a:ext cx="4221480" cy="3298830"/>
            <a:chOff x="0" y="-1"/>
            <a:chExt cx="4221479" cy="3298828"/>
          </a:xfrm>
        </p:grpSpPr>
        <p:sp>
          <p:nvSpPr>
            <p:cNvPr id="109" name="Line"/>
            <p:cNvSpPr/>
            <p:nvPr/>
          </p:nvSpPr>
          <p:spPr>
            <a:xfrm>
              <a:off x="2212815" y="2188830"/>
              <a:ext cx="266377" cy="6465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Line"/>
            <p:cNvSpPr/>
            <p:nvPr/>
          </p:nvSpPr>
          <p:spPr>
            <a:xfrm flipH="1">
              <a:off x="973221" y="2188830"/>
              <a:ext cx="355166" cy="6465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Line"/>
            <p:cNvSpPr/>
            <p:nvPr/>
          </p:nvSpPr>
          <p:spPr>
            <a:xfrm flipH="1">
              <a:off x="1681810" y="1215151"/>
              <a:ext cx="442217" cy="6484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3010196" y="1215151"/>
              <a:ext cx="531008" cy="6484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Line"/>
            <p:cNvSpPr/>
            <p:nvPr/>
          </p:nvSpPr>
          <p:spPr>
            <a:xfrm>
              <a:off x="1859392" y="323260"/>
              <a:ext cx="619799" cy="5686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Line"/>
            <p:cNvSpPr/>
            <p:nvPr/>
          </p:nvSpPr>
          <p:spPr>
            <a:xfrm flipH="1">
              <a:off x="353423" y="323261"/>
              <a:ext cx="619800" cy="5686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Refund"/>
            <p:cNvSpPr txBox="1"/>
            <p:nvPr/>
          </p:nvSpPr>
          <p:spPr>
            <a:xfrm>
              <a:off x="920990" y="-1"/>
              <a:ext cx="1027195" cy="338550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0000F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2D199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Refund</a:t>
              </a:r>
            </a:p>
          </p:txBody>
        </p:sp>
        <p:sp>
          <p:nvSpPr>
            <p:cNvPr id="116" name="MarSt"/>
            <p:cNvSpPr txBox="1"/>
            <p:nvPr/>
          </p:nvSpPr>
          <p:spPr>
            <a:xfrm>
              <a:off x="2035233" y="891890"/>
              <a:ext cx="1025453" cy="338550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0000F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2D199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MarSt</a:t>
              </a:r>
            </a:p>
          </p:txBody>
        </p:sp>
        <p:sp>
          <p:nvSpPr>
            <p:cNvPr id="117" name="TaxInc"/>
            <p:cNvSpPr txBox="1"/>
            <p:nvPr/>
          </p:nvSpPr>
          <p:spPr>
            <a:xfrm>
              <a:off x="1239594" y="1863621"/>
              <a:ext cx="1062014" cy="338550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0000F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2D199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TaxInc</a:t>
              </a:r>
            </a:p>
          </p:txBody>
        </p:sp>
        <p:sp>
          <p:nvSpPr>
            <p:cNvPr id="118" name="Rounded Rectangle"/>
            <p:cNvSpPr/>
            <p:nvPr/>
          </p:nvSpPr>
          <p:spPr>
            <a:xfrm>
              <a:off x="2256341" y="2831458"/>
              <a:ext cx="687699" cy="449843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YES"/>
            <p:cNvSpPr txBox="1"/>
            <p:nvPr/>
          </p:nvSpPr>
          <p:spPr>
            <a:xfrm>
              <a:off x="2218493" y="2831458"/>
              <a:ext cx="66067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YES</a:t>
              </a:r>
            </a:p>
          </p:txBody>
        </p:sp>
        <p:sp>
          <p:nvSpPr>
            <p:cNvPr id="120" name="Rounded Rectangle"/>
            <p:cNvSpPr/>
            <p:nvPr/>
          </p:nvSpPr>
          <p:spPr>
            <a:xfrm>
              <a:off x="619797" y="2852880"/>
              <a:ext cx="717295" cy="445947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NO"/>
            <p:cNvSpPr txBox="1"/>
            <p:nvPr/>
          </p:nvSpPr>
          <p:spPr>
            <a:xfrm>
              <a:off x="793189" y="2835354"/>
              <a:ext cx="40010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22" name="Rounded Rectangle"/>
            <p:cNvSpPr/>
            <p:nvPr/>
          </p:nvSpPr>
          <p:spPr>
            <a:xfrm>
              <a:off x="0" y="909416"/>
              <a:ext cx="752115" cy="426473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NO"/>
            <p:cNvSpPr txBox="1"/>
            <p:nvPr/>
          </p:nvSpPr>
          <p:spPr>
            <a:xfrm>
              <a:off x="173392" y="891890"/>
              <a:ext cx="40010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24" name="Rounded Rectangle"/>
            <p:cNvSpPr/>
            <p:nvPr/>
          </p:nvSpPr>
          <p:spPr>
            <a:xfrm>
              <a:off x="3175591" y="1896727"/>
              <a:ext cx="752117" cy="467368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NO"/>
            <p:cNvSpPr txBox="1"/>
            <p:nvPr/>
          </p:nvSpPr>
          <p:spPr>
            <a:xfrm>
              <a:off x="3328091" y="1896727"/>
              <a:ext cx="40010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ctr">
                <a:spcBef>
                  <a:spcPts val="300"/>
                </a:spcBef>
                <a:defRPr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26" name="Yes"/>
            <p:cNvSpPr txBox="1"/>
            <p:nvPr/>
          </p:nvSpPr>
          <p:spPr>
            <a:xfrm>
              <a:off x="236728" y="323261"/>
              <a:ext cx="426138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Yes</a:t>
              </a:r>
            </a:p>
          </p:txBody>
        </p:sp>
        <p:sp>
          <p:nvSpPr>
            <p:cNvPr id="127" name="No"/>
            <p:cNvSpPr txBox="1"/>
            <p:nvPr/>
          </p:nvSpPr>
          <p:spPr>
            <a:xfrm>
              <a:off x="2255690" y="323261"/>
              <a:ext cx="353619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28" name="Married"/>
            <p:cNvSpPr txBox="1"/>
            <p:nvPr/>
          </p:nvSpPr>
          <p:spPr>
            <a:xfrm>
              <a:off x="3375739" y="1261888"/>
              <a:ext cx="845740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600"/>
                <a:t>Married</a:t>
              </a:r>
              <a:r>
                <a:rPr sz="1600">
                  <a:solidFill>
                    <a:srgbClr val="666600"/>
                  </a:solidFill>
                </a:rPr>
                <a:t> </a:t>
              </a:r>
            </a:p>
          </p:txBody>
        </p:sp>
        <p:sp>
          <p:nvSpPr>
            <p:cNvPr id="129" name="Single, Divorced"/>
            <p:cNvSpPr txBox="1"/>
            <p:nvPr/>
          </p:nvSpPr>
          <p:spPr>
            <a:xfrm>
              <a:off x="1008777" y="1296940"/>
              <a:ext cx="1583122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Single, Divorced</a:t>
              </a:r>
            </a:p>
          </p:txBody>
        </p:sp>
        <p:sp>
          <p:nvSpPr>
            <p:cNvPr id="130" name="&lt; 80K"/>
            <p:cNvSpPr txBox="1"/>
            <p:nvPr/>
          </p:nvSpPr>
          <p:spPr>
            <a:xfrm>
              <a:off x="510981" y="2268672"/>
              <a:ext cx="634144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&lt; 80K</a:t>
              </a:r>
            </a:p>
          </p:txBody>
        </p:sp>
        <p:sp>
          <p:nvSpPr>
            <p:cNvPr id="131" name="&gt; 80K"/>
            <p:cNvSpPr txBox="1"/>
            <p:nvPr/>
          </p:nvSpPr>
          <p:spPr>
            <a:xfrm>
              <a:off x="2457424" y="2268672"/>
              <a:ext cx="634144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marL="342900" indent="-342900" algn="r">
                <a:spcBef>
                  <a:spcPts val="300"/>
                </a:spcBef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&gt; 80K</a:t>
              </a:r>
            </a:p>
          </p:txBody>
        </p:sp>
      </p:grpSp>
      <p:pic>
        <p:nvPicPr>
          <p:cNvPr id="1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1" y="2035176"/>
            <a:ext cx="3343275" cy="1133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st Data"/>
          <p:cNvSpPr txBox="1"/>
          <p:nvPr/>
        </p:nvSpPr>
        <p:spPr>
          <a:xfrm>
            <a:off x="6370320" y="1577975"/>
            <a:ext cx="150876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lnSpc>
                <a:spcPct val="80000"/>
              </a:lnSpc>
              <a:spcBef>
                <a:spcPts val="400"/>
              </a:spcBef>
              <a:defRPr sz="2000" b="1">
                <a:solidFill>
                  <a:srgbClr val="9999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Test Data</a:t>
            </a:r>
          </a:p>
        </p:txBody>
      </p:sp>
      <p:sp>
        <p:nvSpPr>
          <p:cNvPr id="135" name="Start from the root of tree."/>
          <p:cNvSpPr txBox="1"/>
          <p:nvPr/>
        </p:nvSpPr>
        <p:spPr>
          <a:xfrm>
            <a:off x="2560319" y="1882775"/>
            <a:ext cx="333756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80000"/>
              </a:lnSpc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Start from the root of tree.</a:t>
            </a:r>
          </a:p>
        </p:txBody>
      </p:sp>
      <p:sp>
        <p:nvSpPr>
          <p:cNvPr id="136" name="Line"/>
          <p:cNvSpPr/>
          <p:nvPr/>
        </p:nvSpPr>
        <p:spPr>
          <a:xfrm>
            <a:off x="3657600" y="2263775"/>
            <a:ext cx="0" cy="457200"/>
          </a:xfrm>
          <a:prstGeom prst="line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38" name="We have  H(X) = 1.5 H(Y) = 1.0…"/>
          <p:cNvSpPr txBox="1"/>
          <p:nvPr/>
        </p:nvSpPr>
        <p:spPr>
          <a:xfrm>
            <a:off x="2179319" y="2028826"/>
            <a:ext cx="806196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We have 	H(X) = 1.5	H(Y) = 1.0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Conditional Entropy 	H(Y | X = v)</a:t>
            </a:r>
          </a:p>
          <a:p>
            <a:pPr algn="just">
              <a:defRPr b="1"/>
            </a:pPr>
            <a:r>
              <a:t>The Entropy of Y among only those records in which X = v</a:t>
            </a:r>
          </a:p>
        </p:txBody>
      </p:sp>
      <p:sp>
        <p:nvSpPr>
          <p:cNvPr id="439" name="Rectangle"/>
          <p:cNvSpPr/>
          <p:nvPr/>
        </p:nvSpPr>
        <p:spPr>
          <a:xfrm>
            <a:off x="4800601" y="3733800"/>
            <a:ext cx="1143001" cy="5334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0" name="Major"/>
          <p:cNvSpPr txBox="1"/>
          <p:nvPr/>
        </p:nvSpPr>
        <p:spPr>
          <a:xfrm>
            <a:off x="4846321" y="3733801"/>
            <a:ext cx="99642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t>Major</a:t>
            </a:r>
          </a:p>
        </p:txBody>
      </p:sp>
      <p:sp>
        <p:nvSpPr>
          <p:cNvPr id="441" name="Line"/>
          <p:cNvSpPr/>
          <p:nvPr/>
        </p:nvSpPr>
        <p:spPr>
          <a:xfrm flipH="1">
            <a:off x="3048000" y="4267199"/>
            <a:ext cx="1828803" cy="6858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Line"/>
          <p:cNvSpPr/>
          <p:nvPr/>
        </p:nvSpPr>
        <p:spPr>
          <a:xfrm>
            <a:off x="5486400" y="5181600"/>
            <a:ext cx="0" cy="3810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Line"/>
          <p:cNvSpPr/>
          <p:nvPr/>
        </p:nvSpPr>
        <p:spPr>
          <a:xfrm>
            <a:off x="5486400" y="4267200"/>
            <a:ext cx="0" cy="3048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4" name="Line"/>
          <p:cNvSpPr/>
          <p:nvPr/>
        </p:nvSpPr>
        <p:spPr>
          <a:xfrm>
            <a:off x="5867398" y="4267199"/>
            <a:ext cx="1752602" cy="7620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5" name="Math"/>
          <p:cNvSpPr txBox="1"/>
          <p:nvPr/>
        </p:nvSpPr>
        <p:spPr>
          <a:xfrm>
            <a:off x="3169921" y="4038601"/>
            <a:ext cx="60368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Math</a:t>
            </a:r>
          </a:p>
        </p:txBody>
      </p:sp>
      <p:sp>
        <p:nvSpPr>
          <p:cNvPr id="446" name="History"/>
          <p:cNvSpPr txBox="1"/>
          <p:nvPr/>
        </p:nvSpPr>
        <p:spPr>
          <a:xfrm>
            <a:off x="4922521" y="4572001"/>
            <a:ext cx="75180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History</a:t>
            </a:r>
          </a:p>
        </p:txBody>
      </p:sp>
      <p:sp>
        <p:nvSpPr>
          <p:cNvPr id="447" name="CS"/>
          <p:cNvSpPr txBox="1"/>
          <p:nvPr/>
        </p:nvSpPr>
        <p:spPr>
          <a:xfrm>
            <a:off x="6979921" y="4038601"/>
            <a:ext cx="31674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CS</a:t>
            </a:r>
          </a:p>
        </p:txBody>
      </p:sp>
      <p:pic>
        <p:nvPicPr>
          <p:cNvPr id="44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3886201"/>
            <a:ext cx="1495425" cy="2181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5410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51054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5791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5029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4864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2578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9436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638800"/>
            <a:ext cx="266700" cy="20955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458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61" name="Conditional Entropy of Y…"/>
          <p:cNvSpPr txBox="1"/>
          <p:nvPr/>
        </p:nvSpPr>
        <p:spPr>
          <a:xfrm>
            <a:off x="2179319" y="2028826"/>
            <a:ext cx="806196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Conditional Entropy of Y	</a:t>
            </a:r>
          </a:p>
          <a:p>
            <a:pPr algn="just">
              <a:defRPr b="1"/>
            </a:pPr>
            <a:r>
              <a:t>	H(Y | X = Math) = 1.0</a:t>
            </a:r>
          </a:p>
          <a:p>
            <a:pPr algn="just">
              <a:defRPr b="1"/>
            </a:pPr>
            <a:r>
              <a:t>	H(Y | X = History) = 0</a:t>
            </a:r>
          </a:p>
          <a:p>
            <a:pPr algn="just">
              <a:defRPr b="1"/>
            </a:pPr>
            <a:r>
              <a:t>	H(Y | X = CS) = 0</a:t>
            </a:r>
          </a:p>
        </p:txBody>
      </p:sp>
      <p:sp>
        <p:nvSpPr>
          <p:cNvPr id="462" name="Rectangle"/>
          <p:cNvSpPr/>
          <p:nvPr/>
        </p:nvSpPr>
        <p:spPr>
          <a:xfrm>
            <a:off x="4800601" y="3733800"/>
            <a:ext cx="1143001" cy="5334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63" name="Major"/>
          <p:cNvSpPr txBox="1"/>
          <p:nvPr/>
        </p:nvSpPr>
        <p:spPr>
          <a:xfrm>
            <a:off x="4846321" y="3733801"/>
            <a:ext cx="99642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/>
            </a:lvl1pPr>
          </a:lstStyle>
          <a:p>
            <a:r>
              <a:t>Major</a:t>
            </a:r>
          </a:p>
        </p:txBody>
      </p:sp>
      <p:sp>
        <p:nvSpPr>
          <p:cNvPr id="464" name="Line"/>
          <p:cNvSpPr/>
          <p:nvPr/>
        </p:nvSpPr>
        <p:spPr>
          <a:xfrm flipH="1">
            <a:off x="3048000" y="4267199"/>
            <a:ext cx="1828803" cy="6858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5" name="Line"/>
          <p:cNvSpPr/>
          <p:nvPr/>
        </p:nvSpPr>
        <p:spPr>
          <a:xfrm>
            <a:off x="5486400" y="5181600"/>
            <a:ext cx="0" cy="3810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6" name="Line"/>
          <p:cNvSpPr/>
          <p:nvPr/>
        </p:nvSpPr>
        <p:spPr>
          <a:xfrm>
            <a:off x="5486400" y="4267200"/>
            <a:ext cx="0" cy="304800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7" name="Line"/>
          <p:cNvSpPr/>
          <p:nvPr/>
        </p:nvSpPr>
        <p:spPr>
          <a:xfrm>
            <a:off x="5867398" y="4267199"/>
            <a:ext cx="1752602" cy="7620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8" name="Math"/>
          <p:cNvSpPr txBox="1"/>
          <p:nvPr/>
        </p:nvSpPr>
        <p:spPr>
          <a:xfrm>
            <a:off x="3169921" y="4038601"/>
            <a:ext cx="60368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Math</a:t>
            </a:r>
          </a:p>
        </p:txBody>
      </p:sp>
      <p:sp>
        <p:nvSpPr>
          <p:cNvPr id="469" name="History"/>
          <p:cNvSpPr txBox="1"/>
          <p:nvPr/>
        </p:nvSpPr>
        <p:spPr>
          <a:xfrm>
            <a:off x="4922521" y="4572001"/>
            <a:ext cx="75180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History</a:t>
            </a:r>
          </a:p>
        </p:txBody>
      </p:sp>
      <p:sp>
        <p:nvSpPr>
          <p:cNvPr id="470" name="CS"/>
          <p:cNvSpPr txBox="1"/>
          <p:nvPr/>
        </p:nvSpPr>
        <p:spPr>
          <a:xfrm>
            <a:off x="6979921" y="4038601"/>
            <a:ext cx="31674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CS</a:t>
            </a:r>
          </a:p>
        </p:txBody>
      </p:sp>
      <p:pic>
        <p:nvPicPr>
          <p:cNvPr id="47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3886201"/>
            <a:ext cx="1495425" cy="2181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5410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51054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5791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5029200"/>
            <a:ext cx="352425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4864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2578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943600"/>
            <a:ext cx="266700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638800"/>
            <a:ext cx="266700" cy="20955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481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84" name="Average Conditional Entropy of Y…"/>
          <p:cNvSpPr txBox="1"/>
          <p:nvPr/>
        </p:nvSpPr>
        <p:spPr>
          <a:xfrm>
            <a:off x="2179319" y="2012950"/>
            <a:ext cx="806196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Average Conditional Entropy of Y	</a:t>
            </a:r>
          </a:p>
          <a:p>
            <a:pPr algn="just">
              <a:defRPr b="1"/>
            </a:pPr>
            <a:r>
              <a:t>	</a:t>
            </a:r>
          </a:p>
          <a:p>
            <a:pPr algn="just">
              <a:defRPr b="1"/>
            </a:pPr>
            <a:r>
              <a:t>	H(Y | X) = 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1981199" y="3276599"/>
            <a:ext cx="4772027" cy="2419353"/>
            <a:chOff x="-1" y="0"/>
            <a:chExt cx="4772026" cy="2419352"/>
          </a:xfrm>
        </p:grpSpPr>
        <p:sp>
          <p:nvSpPr>
            <p:cNvPr id="485" name="Rectangle"/>
            <p:cNvSpPr/>
            <p:nvPr/>
          </p:nvSpPr>
          <p:spPr>
            <a:xfrm>
              <a:off x="1905000" y="0"/>
              <a:ext cx="1143001" cy="533401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486" name="Major"/>
            <p:cNvSpPr txBox="1"/>
            <p:nvPr/>
          </p:nvSpPr>
          <p:spPr>
            <a:xfrm>
              <a:off x="1950719" y="0"/>
              <a:ext cx="996423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/>
              </a:lvl1pPr>
            </a:lstStyle>
            <a:p>
              <a:r>
                <a:t>Major</a:t>
              </a:r>
            </a:p>
          </p:txBody>
        </p:sp>
        <p:sp>
          <p:nvSpPr>
            <p:cNvPr id="487" name="Line"/>
            <p:cNvSpPr/>
            <p:nvPr/>
          </p:nvSpPr>
          <p:spPr>
            <a:xfrm flipH="1">
              <a:off x="152398" y="533399"/>
              <a:ext cx="1828803" cy="685803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2590800" y="1447800"/>
              <a:ext cx="0" cy="38100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2590800" y="533400"/>
              <a:ext cx="0" cy="30480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2971799" y="533400"/>
              <a:ext cx="1752602" cy="76200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1" name="Math"/>
            <p:cNvSpPr txBox="1"/>
            <p:nvPr/>
          </p:nvSpPr>
          <p:spPr>
            <a:xfrm>
              <a:off x="274319" y="304800"/>
              <a:ext cx="603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/>
              </a:lvl1pPr>
            </a:lstStyle>
            <a:p>
              <a:r>
                <a:t>Math</a:t>
              </a:r>
            </a:p>
          </p:txBody>
        </p:sp>
        <p:sp>
          <p:nvSpPr>
            <p:cNvPr id="492" name="History"/>
            <p:cNvSpPr txBox="1"/>
            <p:nvPr/>
          </p:nvSpPr>
          <p:spPr>
            <a:xfrm>
              <a:off x="2026919" y="838200"/>
              <a:ext cx="7518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/>
              </a:lvl1pPr>
            </a:lstStyle>
            <a:p>
              <a:r>
                <a:t>History</a:t>
              </a:r>
            </a:p>
          </p:txBody>
        </p:sp>
        <p:sp>
          <p:nvSpPr>
            <p:cNvPr id="493" name="CS"/>
            <p:cNvSpPr txBox="1"/>
            <p:nvPr/>
          </p:nvSpPr>
          <p:spPr>
            <a:xfrm>
              <a:off x="4084320" y="304800"/>
              <a:ext cx="31674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/>
              </a:lvl1pPr>
            </a:lstStyle>
            <a:p>
              <a:r>
                <a:t>CS</a:t>
              </a:r>
            </a:p>
          </p:txBody>
        </p:sp>
        <p:pic>
          <p:nvPicPr>
            <p:cNvPr id="494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676400"/>
              <a:ext cx="352425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371600"/>
              <a:ext cx="352425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2057400"/>
              <a:ext cx="352426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295400"/>
              <a:ext cx="352426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8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99" y="1752600"/>
              <a:ext cx="266701" cy="209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99" y="1524000"/>
              <a:ext cx="266701" cy="209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0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00" y="2209800"/>
              <a:ext cx="266700" cy="209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1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00" y="1905000"/>
              <a:ext cx="266700" cy="209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3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09862"/>
            <a:ext cx="4267200" cy="56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1" y="4343401"/>
            <a:ext cx="3228975" cy="1228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867400"/>
            <a:ext cx="472440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07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10" name="Information Gain is  the expected reduction in entropy caused by partitioning the examples according to an attribute’s value…"/>
          <p:cNvSpPr txBox="1"/>
          <p:nvPr/>
        </p:nvSpPr>
        <p:spPr>
          <a:xfrm>
            <a:off x="2179319" y="2209801"/>
            <a:ext cx="8061960" cy="258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Information Gain is 	the expected reduction in entropy caused by partitioning the examples according to an attribute’s value </a:t>
            </a:r>
          </a:p>
          <a:p>
            <a:pPr algn="just">
              <a:defRPr b="1"/>
            </a:pPr>
            <a:r>
              <a:t>	</a:t>
            </a:r>
          </a:p>
          <a:p>
            <a:pPr algn="just">
              <a:defRPr b="1"/>
            </a:pPr>
            <a:r>
              <a:t>	Info Gain (Y | X) =  H(Y) – H(Y | X) = 1.0 – 0.5 = 0.5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For transmitting  Y, how much bits would be saved if both side of the line knew X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In general, we write Gain (S, A)</a:t>
            </a:r>
          </a:p>
          <a:p>
            <a:pPr algn="just">
              <a:defRPr b="1"/>
            </a:pPr>
            <a:r>
              <a:t>Where S is the collection of examples &amp; A is an attribute</a:t>
            </a:r>
          </a:p>
        </p:txBody>
      </p:sp>
      <p:sp>
        <p:nvSpPr>
          <p:cNvPr id="511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12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15" name="Let’s investigate the attribute Wind"/>
          <p:cNvSpPr txBox="1"/>
          <p:nvPr/>
        </p:nvSpPr>
        <p:spPr>
          <a:xfrm>
            <a:off x="8580118" y="2819400"/>
            <a:ext cx="173736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Let’s investigate the attribute </a:t>
            </a:r>
            <a:r>
              <a:rPr i="1"/>
              <a:t>Wind</a:t>
            </a:r>
          </a:p>
        </p:txBody>
      </p:sp>
      <p:sp>
        <p:nvSpPr>
          <p:cNvPr id="516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17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  <p:pic>
        <p:nvPicPr>
          <p:cNvPr id="5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28" y="1893328"/>
            <a:ext cx="6400800" cy="4413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alculations for Info Gain of Wi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r>
              <a:t>Calculations for Info Gain of Wind</a:t>
            </a:r>
          </a:p>
        </p:txBody>
      </p:sp>
      <p:sp>
        <p:nvSpPr>
          <p:cNvPr id="521" name="Double-click to edit"/>
          <p:cNvSpPr txBox="1">
            <a:spLocks noGrp="1"/>
          </p:cNvSpPr>
          <p:nvPr>
            <p:ph type="body" idx="1"/>
          </p:nvPr>
        </p:nvSpPr>
        <p:spPr>
          <a:xfrm>
            <a:off x="1591118" y="942181"/>
            <a:ext cx="8665720" cy="546179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22" name="WhatsApp Image 2021-04-05 at 8.26.14 PM.jpeg" descr="WhatsApp Image 2021-04-05 at 8.26.14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17" y="922884"/>
            <a:ext cx="5756543" cy="5756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25" name="The collection of examples has 9 positive values and 5 negative ones"/>
          <p:cNvSpPr txBox="1"/>
          <p:nvPr/>
        </p:nvSpPr>
        <p:spPr>
          <a:xfrm>
            <a:off x="2255519" y="2209800"/>
            <a:ext cx="76809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The collection of examples has 9 positive values and 5 negative ones</a:t>
            </a:r>
          </a:p>
        </p:txBody>
      </p:sp>
      <p:sp>
        <p:nvSpPr>
          <p:cNvPr id="526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27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3962398" y="3275012"/>
            <a:ext cx="2438402" cy="382590"/>
            <a:chOff x="0" y="0"/>
            <a:chExt cx="2438401" cy="382589"/>
          </a:xfrm>
        </p:grpSpPr>
        <p:pic>
          <p:nvPicPr>
            <p:cNvPr id="528" name="image.pdf" descr="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1387621" cy="382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image.pdf" descr="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900" y="1932"/>
              <a:ext cx="1129501" cy="328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1" name="Eight (6 positive and 2 negative ones) of these examples have the attribute value Wind = Weak…"/>
          <p:cNvSpPr txBox="1"/>
          <p:nvPr/>
        </p:nvSpPr>
        <p:spPr>
          <a:xfrm>
            <a:off x="2331719" y="3902077"/>
            <a:ext cx="768096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Eight (6 positive and 2 negative ones) of these examples have the attribute value </a:t>
            </a:r>
            <a:r>
              <a:rPr i="1"/>
              <a:t>Wind = Weak</a:t>
            </a:r>
          </a:p>
          <a:p>
            <a:pPr algn="just">
              <a:defRPr b="1"/>
            </a:pPr>
            <a:endParaRPr i="1"/>
          </a:p>
          <a:p>
            <a:pPr algn="just">
              <a:defRPr b="1"/>
            </a:pPr>
            <a:r>
              <a:t>Six (3 positive and 3 negative ones) of these examples have the attribute value </a:t>
            </a:r>
            <a:r>
              <a:rPr i="1"/>
              <a:t>Wind = Strong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534" name="The information gain obtained by separating the examples according to the attribute Wind is calculated as:"/>
          <p:cNvSpPr txBox="1"/>
          <p:nvPr/>
        </p:nvSpPr>
        <p:spPr>
          <a:xfrm>
            <a:off x="2255519" y="2209801"/>
            <a:ext cx="768096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The information gain obtained by separating the examples according to the attribute </a:t>
            </a:r>
            <a:r>
              <a:rPr i="1"/>
              <a:t>Wind</a:t>
            </a:r>
            <a:r>
              <a:t> is calculated as:</a:t>
            </a:r>
          </a:p>
        </p:txBody>
      </p:sp>
      <p:sp>
        <p:nvSpPr>
          <p:cNvPr id="535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36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  <p:pic>
        <p:nvPicPr>
          <p:cNvPr id="53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309937"/>
            <a:ext cx="7772400" cy="268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40" name="We calculate the Info Gain for each attribute and select the attribute having the highest Info Gain"/>
          <p:cNvSpPr txBox="1"/>
          <p:nvPr/>
        </p:nvSpPr>
        <p:spPr>
          <a:xfrm>
            <a:off x="2255519" y="2133601"/>
            <a:ext cx="768096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We calculate the Info Gain for each attribute and select the attribute having the highest Info Gain</a:t>
            </a:r>
          </a:p>
        </p:txBody>
      </p:sp>
      <p:sp>
        <p:nvSpPr>
          <p:cNvPr id="541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42" name="Which Attribute is the Best Classifier?: Information Gai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Which Attribute is the Best Classifier?: Information Gain</a:t>
            </a:r>
          </a:p>
        </p:txBody>
      </p:sp>
      <p:pic>
        <p:nvPicPr>
          <p:cNvPr id="5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3048000"/>
            <a:ext cx="32512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.tif" descr="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048000"/>
            <a:ext cx="3003550" cy="350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47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48" name="Example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Example</a:t>
            </a:r>
          </a:p>
        </p:txBody>
      </p:sp>
      <p:sp>
        <p:nvSpPr>
          <p:cNvPr id="549" name="Which attribute should be selected as the first test?"/>
          <p:cNvSpPr txBox="1"/>
          <p:nvPr/>
        </p:nvSpPr>
        <p:spPr>
          <a:xfrm>
            <a:off x="2179319" y="2133600"/>
            <a:ext cx="80619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Which attribute should be selected as the first test? </a:t>
            </a:r>
          </a:p>
        </p:txBody>
      </p:sp>
      <p:pic>
        <p:nvPicPr>
          <p:cNvPr id="55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37" y="2846386"/>
            <a:ext cx="3184527" cy="1497014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“Outlook” provides the most information"/>
          <p:cNvSpPr txBox="1"/>
          <p:nvPr/>
        </p:nvSpPr>
        <p:spPr>
          <a:xfrm>
            <a:off x="2179319" y="4800601"/>
            <a:ext cx="80619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/>
            </a:lvl1pPr>
          </a:lstStyle>
          <a:p>
            <a:r>
              <a:t>“Outlook” provides the most information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pply Model to Test Data"/>
          <p:cNvSpPr txBox="1">
            <a:spLocks noGrp="1"/>
          </p:cNvSpPr>
          <p:nvPr>
            <p:ph type="title"/>
          </p:nvPr>
        </p:nvSpPr>
        <p:spPr>
          <a:xfrm>
            <a:off x="1155701" y="115889"/>
            <a:ext cx="8229600" cy="1139826"/>
          </a:xfrm>
          <a:prstGeom prst="rect">
            <a:avLst/>
          </a:prstGeom>
        </p:spPr>
        <p:txBody>
          <a:bodyPr/>
          <a:lstStyle/>
          <a:p>
            <a:r>
              <a:rPr dirty="0"/>
              <a:t>Apply Model to Test Data</a:t>
            </a:r>
          </a:p>
        </p:txBody>
      </p:sp>
      <p:sp>
        <p:nvSpPr>
          <p:cNvPr id="139" name="Line"/>
          <p:cNvSpPr/>
          <p:nvPr/>
        </p:nvSpPr>
        <p:spPr>
          <a:xfrm>
            <a:off x="4422775" y="4986337"/>
            <a:ext cx="266703" cy="64611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" name="Line"/>
          <p:cNvSpPr/>
          <p:nvPr/>
        </p:nvSpPr>
        <p:spPr>
          <a:xfrm flipH="1">
            <a:off x="3182936" y="4986338"/>
            <a:ext cx="355602" cy="64611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" name="Line"/>
          <p:cNvSpPr/>
          <p:nvPr/>
        </p:nvSpPr>
        <p:spPr>
          <a:xfrm flipH="1">
            <a:off x="3890962" y="4011612"/>
            <a:ext cx="442915" cy="64929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Line"/>
          <p:cNvSpPr/>
          <p:nvPr/>
        </p:nvSpPr>
        <p:spPr>
          <a:xfrm>
            <a:off x="5219699" y="4011613"/>
            <a:ext cx="531814" cy="649289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Line"/>
          <p:cNvSpPr/>
          <p:nvPr/>
        </p:nvSpPr>
        <p:spPr>
          <a:xfrm>
            <a:off x="4068762" y="3121025"/>
            <a:ext cx="620715" cy="568327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Line"/>
          <p:cNvSpPr/>
          <p:nvPr/>
        </p:nvSpPr>
        <p:spPr>
          <a:xfrm flipH="1">
            <a:off x="2563813" y="3121025"/>
            <a:ext cx="619127" cy="56832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Refund"/>
          <p:cNvSpPr txBox="1"/>
          <p:nvPr/>
        </p:nvSpPr>
        <p:spPr>
          <a:xfrm>
            <a:off x="3130551" y="2797175"/>
            <a:ext cx="1027113" cy="3385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Refund</a:t>
            </a:r>
          </a:p>
        </p:txBody>
      </p:sp>
      <p:sp>
        <p:nvSpPr>
          <p:cNvPr id="146" name="MarSt"/>
          <p:cNvSpPr txBox="1"/>
          <p:nvPr/>
        </p:nvSpPr>
        <p:spPr>
          <a:xfrm>
            <a:off x="4244976" y="3689350"/>
            <a:ext cx="1025525" cy="3385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MarSt</a:t>
            </a:r>
          </a:p>
        </p:txBody>
      </p:sp>
      <p:sp>
        <p:nvSpPr>
          <p:cNvPr id="147" name="TaxInc"/>
          <p:cNvSpPr txBox="1"/>
          <p:nvPr/>
        </p:nvSpPr>
        <p:spPr>
          <a:xfrm>
            <a:off x="3449637" y="4660900"/>
            <a:ext cx="1062039" cy="3385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TaxInc</a:t>
            </a:r>
          </a:p>
        </p:txBody>
      </p:sp>
      <p:sp>
        <p:nvSpPr>
          <p:cNvPr id="148" name="Rounded Rectangle"/>
          <p:cNvSpPr/>
          <p:nvPr/>
        </p:nvSpPr>
        <p:spPr>
          <a:xfrm>
            <a:off x="4465637" y="5629276"/>
            <a:ext cx="688977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9" name="YES"/>
          <p:cNvSpPr txBox="1"/>
          <p:nvPr/>
        </p:nvSpPr>
        <p:spPr>
          <a:xfrm>
            <a:off x="4428806" y="5629276"/>
            <a:ext cx="65945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YES</a:t>
            </a:r>
          </a:p>
        </p:txBody>
      </p:sp>
      <p:sp>
        <p:nvSpPr>
          <p:cNvPr id="150" name="Rounded Rectangle"/>
          <p:cNvSpPr/>
          <p:nvPr/>
        </p:nvSpPr>
        <p:spPr>
          <a:xfrm>
            <a:off x="2828925" y="5649913"/>
            <a:ext cx="717550" cy="446089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" name="NO"/>
          <p:cNvSpPr txBox="1"/>
          <p:nvPr/>
        </p:nvSpPr>
        <p:spPr>
          <a:xfrm>
            <a:off x="3003522" y="5632451"/>
            <a:ext cx="40010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</a:t>
            </a:r>
          </a:p>
        </p:txBody>
      </p:sp>
      <p:sp>
        <p:nvSpPr>
          <p:cNvPr id="152" name="Rounded Rectangle"/>
          <p:cNvSpPr/>
          <p:nvPr/>
        </p:nvSpPr>
        <p:spPr>
          <a:xfrm>
            <a:off x="2209801" y="3706813"/>
            <a:ext cx="752475" cy="427039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" name="NO"/>
          <p:cNvSpPr txBox="1"/>
          <p:nvPr/>
        </p:nvSpPr>
        <p:spPr>
          <a:xfrm>
            <a:off x="2382810" y="3689351"/>
            <a:ext cx="40010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</a:t>
            </a:r>
          </a:p>
        </p:txBody>
      </p:sp>
      <p:sp>
        <p:nvSpPr>
          <p:cNvPr id="154" name="Rounded Rectangle"/>
          <p:cNvSpPr/>
          <p:nvPr/>
        </p:nvSpPr>
        <p:spPr>
          <a:xfrm>
            <a:off x="5384801" y="4694238"/>
            <a:ext cx="752475" cy="46672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5" name="NO"/>
          <p:cNvSpPr txBox="1"/>
          <p:nvPr/>
        </p:nvSpPr>
        <p:spPr>
          <a:xfrm>
            <a:off x="5537965" y="4694238"/>
            <a:ext cx="40010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ctr">
              <a:spcBef>
                <a:spcPts val="300"/>
              </a:spcBef>
              <a:defRPr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</a:t>
            </a:r>
          </a:p>
        </p:txBody>
      </p:sp>
      <p:sp>
        <p:nvSpPr>
          <p:cNvPr id="156" name="Yes"/>
          <p:cNvSpPr txBox="1"/>
          <p:nvPr/>
        </p:nvSpPr>
        <p:spPr>
          <a:xfrm>
            <a:off x="2445965" y="3121025"/>
            <a:ext cx="42613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r">
              <a:spcBef>
                <a:spcPts val="3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Yes</a:t>
            </a:r>
          </a:p>
        </p:txBody>
      </p:sp>
      <p:sp>
        <p:nvSpPr>
          <p:cNvPr id="157" name="No"/>
          <p:cNvSpPr txBox="1"/>
          <p:nvPr/>
        </p:nvSpPr>
        <p:spPr>
          <a:xfrm>
            <a:off x="4464760" y="3121025"/>
            <a:ext cx="35361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r">
              <a:spcBef>
                <a:spcPts val="300"/>
              </a:spcBef>
              <a:def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</a:t>
            </a:r>
          </a:p>
        </p:txBody>
      </p:sp>
      <p:sp>
        <p:nvSpPr>
          <p:cNvPr id="158" name="Married"/>
          <p:cNvSpPr txBox="1"/>
          <p:nvPr/>
        </p:nvSpPr>
        <p:spPr>
          <a:xfrm>
            <a:off x="5585538" y="4059238"/>
            <a:ext cx="84574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r">
              <a:spcBef>
                <a:spcPts val="300"/>
              </a:spcBef>
              <a:def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Married </a:t>
            </a:r>
          </a:p>
        </p:txBody>
      </p:sp>
      <p:sp>
        <p:nvSpPr>
          <p:cNvPr id="159" name="Single, Divorced"/>
          <p:cNvSpPr txBox="1"/>
          <p:nvPr/>
        </p:nvSpPr>
        <p:spPr>
          <a:xfrm>
            <a:off x="3217794" y="4094163"/>
            <a:ext cx="158312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r">
              <a:spcBef>
                <a:spcPts val="3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Single, Divorced</a:t>
            </a:r>
          </a:p>
        </p:txBody>
      </p:sp>
      <p:sp>
        <p:nvSpPr>
          <p:cNvPr id="160" name="&lt; 80K"/>
          <p:cNvSpPr txBox="1"/>
          <p:nvPr/>
        </p:nvSpPr>
        <p:spPr>
          <a:xfrm>
            <a:off x="2720559" y="5065713"/>
            <a:ext cx="63414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r">
              <a:spcBef>
                <a:spcPts val="3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 80K</a:t>
            </a:r>
          </a:p>
        </p:txBody>
      </p:sp>
      <p:sp>
        <p:nvSpPr>
          <p:cNvPr id="161" name="&gt; 80K"/>
          <p:cNvSpPr txBox="1"/>
          <p:nvPr/>
        </p:nvSpPr>
        <p:spPr>
          <a:xfrm>
            <a:off x="4666834" y="5065713"/>
            <a:ext cx="63414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 algn="r">
              <a:spcBef>
                <a:spcPts val="3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80K</a:t>
            </a:r>
          </a:p>
        </p:txBody>
      </p:sp>
      <p:pic>
        <p:nvPicPr>
          <p:cNvPr id="162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1" y="2035176"/>
            <a:ext cx="3343275" cy="1133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st Data"/>
          <p:cNvSpPr txBox="1"/>
          <p:nvPr/>
        </p:nvSpPr>
        <p:spPr>
          <a:xfrm>
            <a:off x="6370320" y="1577975"/>
            <a:ext cx="150876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algn="ctr">
              <a:lnSpc>
                <a:spcPct val="80000"/>
              </a:lnSpc>
              <a:spcBef>
                <a:spcPts val="400"/>
              </a:spcBef>
              <a:defRPr sz="2000" b="1">
                <a:solidFill>
                  <a:srgbClr val="9999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Test Data</a:t>
            </a:r>
          </a:p>
        </p:txBody>
      </p:sp>
      <p:sp>
        <p:nvSpPr>
          <p:cNvPr id="164" name="Line"/>
          <p:cNvSpPr/>
          <p:nvPr/>
        </p:nvSpPr>
        <p:spPr>
          <a:xfrm flipH="1">
            <a:off x="6019799" y="3025774"/>
            <a:ext cx="3124203" cy="1828802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" name="Assign Cheat to “No”"/>
          <p:cNvSpPr txBox="1"/>
          <p:nvPr/>
        </p:nvSpPr>
        <p:spPr>
          <a:xfrm>
            <a:off x="7589520" y="4016376"/>
            <a:ext cx="257556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80000"/>
              </a:lnSpc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Assign Cheat to “No”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54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pic>
        <p:nvPicPr>
          <p:cNvPr id="55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24000"/>
            <a:ext cx="5208588" cy="4173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.tif" descr="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410201"/>
            <a:ext cx="5208588" cy="120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59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60" name="Example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Example</a:t>
            </a:r>
          </a:p>
        </p:txBody>
      </p:sp>
      <p:sp>
        <p:nvSpPr>
          <p:cNvPr id="561" name="The process of selecting a new attribute is now repeated for each (non-terminal) descendant node, this time using only training examples associated with that node…"/>
          <p:cNvSpPr txBox="1"/>
          <p:nvPr/>
        </p:nvSpPr>
        <p:spPr>
          <a:xfrm>
            <a:off x="2179319" y="2133602"/>
            <a:ext cx="806196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The process of selecting a new attribute is now repeated for each (non-terminal) descendant node, this time using only training examples associated with that node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Attributes that have been incorporated higher in the tree are excluded, so that any given attribute can appear at most once along any path through the tree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64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65" name="Example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Example</a:t>
            </a:r>
          </a:p>
        </p:txBody>
      </p:sp>
      <p:sp>
        <p:nvSpPr>
          <p:cNvPr id="566" name="This process continues for each new leaf node until either:…"/>
          <p:cNvSpPr txBox="1"/>
          <p:nvPr/>
        </p:nvSpPr>
        <p:spPr>
          <a:xfrm>
            <a:off x="2179319" y="2133602"/>
            <a:ext cx="806196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 algn="just">
              <a:defRPr b="1"/>
            </a:pPr>
            <a:r>
              <a:t>This process continues for each new leaf node until either:</a:t>
            </a:r>
          </a:p>
          <a:p>
            <a:pPr marL="457200" indent="-457200" algn="just">
              <a:defRPr b="1"/>
            </a:pPr>
            <a:endParaRPr/>
          </a:p>
          <a:p>
            <a:pPr marL="457200" indent="-457200" algn="just">
              <a:buSzPct val="100000"/>
              <a:buAutoNum type="arabicPeriod"/>
              <a:defRPr b="1"/>
            </a:pPr>
            <a:r>
              <a:t>Every attribute has already been included along this path through the tree</a:t>
            </a:r>
          </a:p>
          <a:p>
            <a:pPr marL="457200" indent="-457200" algn="just">
              <a:buSzPct val="100000"/>
              <a:buAutoNum type="arabicPeriod"/>
              <a:defRPr b="1"/>
            </a:pPr>
            <a:endParaRPr/>
          </a:p>
          <a:p>
            <a:pPr marL="457200" indent="-457200" algn="just">
              <a:buSzPct val="100000"/>
              <a:buAutoNum type="arabicPeriod" startAt="2"/>
              <a:defRPr b="1"/>
            </a:pPr>
            <a:r>
              <a:t>The training examples associated with a leaf node have zero entropy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69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70" name="Example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Example</a:t>
            </a:r>
          </a:p>
        </p:txBody>
      </p:sp>
      <p:pic>
        <p:nvPicPr>
          <p:cNvPr id="5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6" y="2465386"/>
            <a:ext cx="5794375" cy="3565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366096" y="6610350"/>
            <a:ext cx="301905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74" name="Next Step: Make rules from the decision tree…"/>
          <p:cNvSpPr txBox="1"/>
          <p:nvPr/>
        </p:nvSpPr>
        <p:spPr>
          <a:xfrm>
            <a:off x="2179319" y="2305051"/>
            <a:ext cx="8214360" cy="313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Next Step: Make rules from the decision tree </a:t>
            </a:r>
          </a:p>
          <a:p>
            <a:pPr algn="just">
              <a:defRPr b="1"/>
            </a:pPr>
            <a:r>
              <a:t>		</a:t>
            </a:r>
          </a:p>
          <a:p>
            <a:pPr algn="just">
              <a:defRPr b="1"/>
            </a:pPr>
            <a:r>
              <a:t>After making the identification tree, we trace each path from the root node to leaf node, recording the test outcomes as </a:t>
            </a:r>
            <a:r>
              <a:rPr i="1"/>
              <a:t>antecedents</a:t>
            </a:r>
            <a:r>
              <a:t> and the leaf node classification as the </a:t>
            </a:r>
            <a:r>
              <a:rPr i="1"/>
              <a:t>consequent</a:t>
            </a:r>
          </a:p>
          <a:p>
            <a:pPr algn="just">
              <a:defRPr b="1" i="1"/>
            </a:pPr>
            <a:endParaRPr i="1"/>
          </a:p>
          <a:p>
            <a:pPr algn="just">
              <a:defRPr b="1"/>
            </a:pPr>
            <a:r>
              <a:t>For our example we have: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If the Outlook is Sunny and the Humidity is High then No</a:t>
            </a:r>
          </a:p>
          <a:p>
            <a:pPr algn="just">
              <a:defRPr b="1"/>
            </a:pPr>
            <a:r>
              <a:t>If the Outlook is Sunny and the Humidity is Normal then Yes</a:t>
            </a:r>
          </a:p>
          <a:p>
            <a:pPr algn="just">
              <a:defRPr b="1"/>
            </a:pPr>
            <a:r>
              <a:t>...</a:t>
            </a:r>
          </a:p>
        </p:txBody>
      </p:sp>
      <p:sp>
        <p:nvSpPr>
          <p:cNvPr id="575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576" name="From Decision Trees to Rules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From Decision Trees to Rules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D294-4F5B-4224-A095-6DDF2940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Two Types of Decis</a:t>
            </a:r>
            <a:r>
              <a:rPr lang="en-GB" dirty="0" err="1"/>
              <a:t>i</a:t>
            </a:r>
            <a:r>
              <a:rPr lang="en-PK" dirty="0"/>
              <a:t>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E981-751D-5B7B-9819-C0F2C4BB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Classification</a:t>
            </a:r>
          </a:p>
          <a:p>
            <a:pPr lvl="1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anose="020B0604020202020204" pitchFamily="34" charset="0"/>
              </a:rPr>
              <a:t>Classification trees are applied on data when the outcome is discrete in nature or is categorical such as presence or absence of students in a class, a person died or survived, approval of loan</a:t>
            </a:r>
            <a:endParaRPr lang="en-PK" dirty="0"/>
          </a:p>
          <a:p>
            <a:r>
              <a:rPr lang="en-PK" dirty="0"/>
              <a:t>Regression</a:t>
            </a:r>
          </a:p>
          <a:p>
            <a:pPr lvl="1"/>
            <a:r>
              <a:rPr lang="en-GB" dirty="0">
                <a:solidFill>
                  <a:srgbClr val="444444"/>
                </a:solidFill>
                <a:latin typeface="Poppins" pitchFamily="2" charset="77"/>
              </a:rPr>
              <a:t>R</a:t>
            </a:r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egression trees are used when the outcome of the data is continuous in nature such as prices, age of a person, length of stay in a hotel, etc.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FA4AD-08FF-C0B8-9471-3703DE10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1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FC03-0E2B-5BC9-8E35-5B55FE73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Decision Tree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6600-9FE2-E8B2-56F4-864879CC0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ID3, C4.5, CART and ChAD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F9CE6-DA97-367E-130E-C7B55809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4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D4E9A-D3D8-BC78-9B36-316B65AE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ID3 – 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Iterative </a:t>
            </a:r>
            <a:r>
              <a:rPr lang="en-GB" b="0" i="0" u="none" strike="noStrike" dirty="0" err="1">
                <a:solidFill>
                  <a:srgbClr val="292929"/>
                </a:solidFill>
                <a:effectLst/>
                <a:latin typeface="source-serif-pro"/>
              </a:rPr>
              <a:t>Dichotomiser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 3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D158-75C6-EE51-CD99-D9139DD8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ID3 generates a tree by considering the whole set S as the root node.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then iterates on every attribute and splits the data into fragments known as subsets to calculate the entropy or the information gain of that attribute.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After splitting, the algorithm recourses on every subset by taking those attributes which were not taken before into the iterated ones.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is not an ideal algorithm as it generally overfits the data and on continuous variables, splitting the data can be time consuming.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10FC-D0FA-C257-EC53-3165BC73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36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C70B-8899-B58A-683B-38291486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C4.5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24E5-97CF-3145-07B2-8E516F48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is quite advanced compared to ID3.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The splitting is done based on the normalized information gain and the feature having the highest information gain makes the decision.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Unlike ID3, it can handle both continuous and discrete attributes very efficiently and after building a tree</a:t>
            </a:r>
          </a:p>
          <a:p>
            <a:r>
              <a:rPr lang="en-GB" dirty="0">
                <a:solidFill>
                  <a:srgbClr val="444444"/>
                </a:solidFill>
                <a:latin typeface="Poppins" pitchFamily="2" charset="77"/>
              </a:rPr>
              <a:t>I</a:t>
            </a:r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t undergoes pruning by removing all the branches having low importance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BF09-4F4A-867C-02C1-161465C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44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5DBA-F0ED-E206-4FC1-9621D935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K" dirty="0"/>
              <a:t>CART - 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Classification and Regression Trees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2BE24-312A-B39B-AC89-185D4D26F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CART can perform both classification and regression tasks and they create decision points by considering Gini index unlike ID3 or C4.5 which uses information gain for split.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 For splitting, CART follows a greedy algorithm which aims only to reduce the cost function.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For classification, cost function such as Gini index is used to indicate the purity of the leaf nodes.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 For regression, sum squared error is chosen by the algorithm as the cost function to find out the best prediction.</a:t>
            </a:r>
          </a:p>
          <a:p>
            <a:r>
              <a:rPr lang="en-GB" dirty="0">
                <a:solidFill>
                  <a:srgbClr val="444444"/>
                </a:solidFill>
                <a:latin typeface="Poppins" pitchFamily="2" charset="77"/>
              </a:rPr>
              <a:t>Note:</a:t>
            </a:r>
            <a:r>
              <a:rPr lang="en-GB" dirty="0">
                <a:solidFill>
                  <a:schemeClr val="tx1"/>
                </a:solidFill>
                <a:latin typeface="Poppins" pitchFamily="2" charset="77"/>
              </a:rPr>
              <a:t> 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Regression is a data mining function that </a:t>
            </a:r>
            <a:r>
              <a:rPr lang="en-GB" b="1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predicts a number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Profit, sales, mortgage rates, house values, square footage, temperature, or distance could all be predicted using regression techniques.</a:t>
            </a:r>
            <a:endParaRPr lang="en-PK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DEF7C-FD2F-29D3-3409-B43BB412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6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464981" y="6610350"/>
            <a:ext cx="203021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6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24000"/>
            <a:ext cx="6400800" cy="441325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170" name="Example"/>
          <p:cNvSpPr txBox="1"/>
          <p:nvPr/>
        </p:nvSpPr>
        <p:spPr>
          <a:xfrm>
            <a:off x="1787435" y="1262743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rPr dirty="0"/>
              <a:t>Example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F9EF-2CD9-3EF8-1D20-AD939E48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CHAID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3E2F-0AE6-BE78-1850-548577FE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CHAID or Chi-square Automatic Interaction Detector is a process which can deal with any type of variables be it nominal, ordinal or continuous.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In regression tree, it uses F-test and in classification trees, it uses the Chi-Square test. 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In this analysis, continuous predictors are separated into equal number of observations until an outcome is achieved.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is very less used and adopted in real world problems compared to other algorithms.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85092-F9B4-1A83-9A91-4E531FDC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57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D065-4ECA-EEC9-C35D-9F9C620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Splitting Criterias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7969C-DC6A-3B57-2973-A12125D6A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Entropy, Information gain, Gini Index, Chi-Square and Reduction in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8F25-CC5B-D2BD-08E2-1B522B93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3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DCC3-06EE-F602-8A85-67C31F05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Splitting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7F55D-5762-B140-26F5-A17F8197E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Entropy</a:t>
            </a:r>
          </a:p>
          <a:p>
            <a:r>
              <a:rPr lang="en-PK" dirty="0"/>
              <a:t>Information Gain</a:t>
            </a:r>
          </a:p>
          <a:p>
            <a:r>
              <a:rPr lang="en-PK" dirty="0"/>
              <a:t>Gini Index</a:t>
            </a:r>
          </a:p>
          <a:p>
            <a:r>
              <a:rPr lang="en-PK" dirty="0"/>
              <a:t>Chi - square</a:t>
            </a:r>
          </a:p>
          <a:p>
            <a:r>
              <a:rPr lang="en-PK" dirty="0"/>
              <a:t>Reduction in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CA101-F495-4593-96ED-F6C8A1B9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40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194E-244F-76F3-7304-1A20CC95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23A1-7DBF-980E-C5BC-949FD7915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is defined as a measure of impurity present in the data.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The entropy is almost zero when the sample attains homogeneity but is one when it is equally divided.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Entropy with the lowest value makes a model better in terms of prediction as it segregates the classes better. 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971CA-F64B-7140-7564-534374E6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43</a:t>
            </a:fld>
            <a:endParaRPr lang="en-US"/>
          </a:p>
        </p:txBody>
      </p:sp>
      <p:pic>
        <p:nvPicPr>
          <p:cNvPr id="5" name="image.png" descr="image.png">
            <a:extLst>
              <a:ext uri="{FF2B5EF4-FFF2-40B4-BE49-F238E27FC236}">
                <a16:creationId xmlns:a16="http://schemas.microsoft.com/office/drawing/2014/main" id="{FC44B6AB-9C4D-7C83-A5FD-E175C55E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7" y="3607655"/>
            <a:ext cx="2503713" cy="12518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8304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CC75-AC8F-F829-FDD3-96EC294B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- Entropy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4E68C2-C7E6-93FF-0A2B-BB4A7BF79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8AE3-411E-846D-6E96-EDB26C45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76100-94F3-8A6C-F3E8-D4FB0537F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29" r="5551" b="8173"/>
          <a:stretch/>
        </p:blipFill>
        <p:spPr>
          <a:xfrm>
            <a:off x="4160837" y="1347471"/>
            <a:ext cx="7599754" cy="46172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C63C0B-E876-BDC8-7C31-F66C546EF6E0}"/>
              </a:ext>
            </a:extLst>
          </p:cNvPr>
          <p:cNvSpPr/>
          <p:nvPr/>
        </p:nvSpPr>
        <p:spPr>
          <a:xfrm>
            <a:off x="4424516" y="4100052"/>
            <a:ext cx="5825613" cy="398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5614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B76D-4D85-9824-3969-CB04EA4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-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C943D-8B68-0C66-C65E-54934680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B6A2-2D3D-5F00-B294-4204FDDD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9" b="17678"/>
          <a:stretch/>
        </p:blipFill>
        <p:spPr>
          <a:xfrm>
            <a:off x="4221906" y="1319848"/>
            <a:ext cx="7346535" cy="4218304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2481E5-489B-74F0-018C-BA33E2481E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ACF8F7E-03CA-684F-61C7-DAFAA96C1F8C}"/>
              </a:ext>
            </a:extLst>
          </p:cNvPr>
          <p:cNvSpPr/>
          <p:nvPr/>
        </p:nvSpPr>
        <p:spPr>
          <a:xfrm>
            <a:off x="4221906" y="3908323"/>
            <a:ext cx="5825613" cy="398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3827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0CA-F965-DDBC-4379-84731768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FA4DF-C832-4D60-AAB4-92100FB08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is a measure used to generalize the impurity which is entropy in a dataset. </a:t>
            </a:r>
          </a:p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Higher the information gain, lower is the entropy. </a:t>
            </a:r>
          </a:p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An event having low probabilities to occur has lower entropy and high information whereas an event having high probabilities has higher entropy and low information. It is calculated as</a:t>
            </a:r>
          </a:p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Information Gain = Entropy of Parent – sum (weighted % * Entropy of Child)</a:t>
            </a:r>
          </a:p>
          <a:p>
            <a:pPr marL="0" indent="0">
              <a:buNone/>
            </a:pPr>
            <a:br>
              <a:rPr lang="en-GB" dirty="0"/>
            </a:b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536B5-397A-B230-B395-C6D84496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06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C6A0-D9F2-8468-38A6-CC1C6FA5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– Information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8DFD9-2135-F7F6-936A-54DF2447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ECB35-80AE-1FF5-877D-F5911CC0E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55" y="1378857"/>
            <a:ext cx="6991157" cy="452278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EFA1C6-A923-8ECA-95B4-4F24FF6018B5}"/>
              </a:ext>
            </a:extLst>
          </p:cNvPr>
          <p:cNvGraphicFramePr>
            <a:graphicFrameLocks/>
          </p:cNvGraphicFramePr>
          <p:nvPr/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08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8A5E-A7C8-8B7B-12B6-6015ED07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– Information 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A97F0-9D35-5B69-BF77-D5396A43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0FEBD-E754-DD2A-F0D7-C8F93F6F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37" y="1141487"/>
            <a:ext cx="7613821" cy="5181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4245E0-93F5-27C4-C02D-5DC9E6D6B28B}"/>
              </a:ext>
            </a:extLst>
          </p:cNvPr>
          <p:cNvGraphicFramePr>
            <a:graphicFrameLocks/>
          </p:cNvGraphicFramePr>
          <p:nvPr/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408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BFC2-9367-82AD-7B13-15451688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57633-78F2-681F-BDD5-1A8C6DBB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378890"/>
            <a:ext cx="10058400" cy="4522876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It is a measure of misclassification and is used when the data contain multi class labels.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Gini is similar to entropy but it calculates much quicker than entropy. </a:t>
            </a:r>
          </a:p>
          <a:p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Algorithms like CART (Classification and Regression Tree) use Gini as an impurity parameter.</a:t>
            </a:r>
          </a:p>
          <a:p>
            <a:endParaRPr lang="en-GB" dirty="0">
              <a:solidFill>
                <a:srgbClr val="444444"/>
              </a:solidFill>
              <a:latin typeface="Poppins" pitchFamily="2" charset="77"/>
            </a:endParaRP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2131F-42FD-D7C5-9FB7-748C9AD6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70FE2723-9548-35E1-D108-01F5BED4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91" y="3882337"/>
            <a:ext cx="3501557" cy="119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6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464981" y="6610350"/>
            <a:ext cx="203021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99" name="Group"/>
          <p:cNvGrpSpPr/>
          <p:nvPr/>
        </p:nvGrpSpPr>
        <p:grpSpPr>
          <a:xfrm>
            <a:off x="2925442" y="1309687"/>
            <a:ext cx="7164743" cy="3910017"/>
            <a:chOff x="-2" y="0"/>
            <a:chExt cx="7164741" cy="3910015"/>
          </a:xfrm>
        </p:grpSpPr>
        <p:sp>
          <p:nvSpPr>
            <p:cNvPr id="173" name="Outlook"/>
            <p:cNvSpPr txBox="1"/>
            <p:nvPr/>
          </p:nvSpPr>
          <p:spPr>
            <a:xfrm>
              <a:off x="3081337" y="0"/>
              <a:ext cx="1297787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/>
              </a:lvl1pPr>
            </a:lstStyle>
            <a:p>
              <a:r>
                <a:t>Outlook</a:t>
              </a:r>
            </a:p>
          </p:txBody>
        </p:sp>
        <p:sp>
          <p:nvSpPr>
            <p:cNvPr id="174" name="Humidity                                 Wind"/>
            <p:cNvSpPr txBox="1"/>
            <p:nvPr/>
          </p:nvSpPr>
          <p:spPr>
            <a:xfrm>
              <a:off x="803275" y="1331912"/>
              <a:ext cx="4962251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/>
              </a:lvl1pPr>
            </a:lstStyle>
            <a:p>
              <a:r>
                <a:t>Humidity                                 Wind</a:t>
              </a:r>
            </a:p>
          </p:txBody>
        </p:sp>
        <p:grpSp>
          <p:nvGrpSpPr>
            <p:cNvPr id="198" name="Group"/>
            <p:cNvGrpSpPr/>
            <p:nvPr/>
          </p:nvGrpSpPr>
          <p:grpSpPr>
            <a:xfrm>
              <a:off x="-2" y="61911"/>
              <a:ext cx="7164741" cy="3848104"/>
              <a:chOff x="0" y="0"/>
              <a:chExt cx="7164739" cy="3848102"/>
            </a:xfrm>
          </p:grpSpPr>
          <p:sp>
            <p:nvSpPr>
              <p:cNvPr id="175" name="Line"/>
              <p:cNvSpPr/>
              <p:nvPr/>
            </p:nvSpPr>
            <p:spPr>
              <a:xfrm flipH="1">
                <a:off x="1646556" y="457199"/>
                <a:ext cx="2057402" cy="838203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/>
              <p:cNvSpPr/>
              <p:nvPr/>
            </p:nvSpPr>
            <p:spPr>
              <a:xfrm>
                <a:off x="3703956" y="457200"/>
                <a:ext cx="1905004" cy="91440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Sunny"/>
              <p:cNvSpPr txBox="1"/>
              <p:nvPr/>
            </p:nvSpPr>
            <p:spPr>
              <a:xfrm>
                <a:off x="1692275" y="304800"/>
                <a:ext cx="961092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Sunny</a:t>
                </a:r>
              </a:p>
            </p:txBody>
          </p:sp>
          <p:sp>
            <p:nvSpPr>
              <p:cNvPr id="178" name="Overcast"/>
              <p:cNvSpPr txBox="1"/>
              <p:nvPr/>
            </p:nvSpPr>
            <p:spPr>
              <a:xfrm>
                <a:off x="2987676" y="685800"/>
                <a:ext cx="1369985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Overcast</a:t>
                </a:r>
              </a:p>
            </p:txBody>
          </p:sp>
          <p:sp>
            <p:nvSpPr>
              <p:cNvPr id="179" name="Line"/>
              <p:cNvSpPr/>
              <p:nvPr/>
            </p:nvSpPr>
            <p:spPr>
              <a:xfrm>
                <a:off x="3703955" y="457200"/>
                <a:ext cx="2" cy="38100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/>
              <p:cNvSpPr/>
              <p:nvPr/>
            </p:nvSpPr>
            <p:spPr>
              <a:xfrm>
                <a:off x="3703955" y="1143000"/>
                <a:ext cx="2" cy="30480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Rain"/>
              <p:cNvSpPr txBox="1"/>
              <p:nvPr/>
            </p:nvSpPr>
            <p:spPr>
              <a:xfrm>
                <a:off x="4587877" y="304800"/>
                <a:ext cx="738340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Rain</a:t>
                </a:r>
              </a:p>
            </p:txBody>
          </p:sp>
          <p:sp>
            <p:nvSpPr>
              <p:cNvPr id="182" name="Yes"/>
              <p:cNvSpPr txBox="1"/>
              <p:nvPr/>
            </p:nvSpPr>
            <p:spPr>
              <a:xfrm>
                <a:off x="3246755" y="1752600"/>
                <a:ext cx="933452" cy="650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 algn="ctr" defTabSz="658368">
                  <a:defRPr sz="3600">
                    <a:ln w="9525" cap="flat">
                      <a:solidFill>
                        <a:srgbClr val="000000"/>
                      </a:solidFill>
                      <a:prstDash val="solid"/>
                      <a:round/>
                    </a:ln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Yes</a:t>
                </a:r>
              </a:p>
            </p:txBody>
          </p:sp>
          <p:sp>
            <p:nvSpPr>
              <p:cNvPr id="183" name="Line"/>
              <p:cNvSpPr/>
              <p:nvPr/>
            </p:nvSpPr>
            <p:spPr>
              <a:xfrm flipH="1">
                <a:off x="503554" y="1752600"/>
                <a:ext cx="990603" cy="106680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Line"/>
              <p:cNvSpPr/>
              <p:nvPr/>
            </p:nvSpPr>
            <p:spPr>
              <a:xfrm>
                <a:off x="1494155" y="1752599"/>
                <a:ext cx="914401" cy="990603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/>
              <p:cNvSpPr/>
              <p:nvPr/>
            </p:nvSpPr>
            <p:spPr>
              <a:xfrm flipH="1">
                <a:off x="4846957" y="1752600"/>
                <a:ext cx="838202" cy="99060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5685158" y="1752599"/>
                <a:ext cx="762002" cy="914403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High"/>
              <p:cNvSpPr txBox="1"/>
              <p:nvPr/>
            </p:nvSpPr>
            <p:spPr>
              <a:xfrm>
                <a:off x="0" y="1895475"/>
                <a:ext cx="767194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High</a:t>
                </a:r>
              </a:p>
            </p:txBody>
          </p:sp>
          <p:sp>
            <p:nvSpPr>
              <p:cNvPr id="188" name="Normal"/>
              <p:cNvSpPr txBox="1"/>
              <p:nvPr/>
            </p:nvSpPr>
            <p:spPr>
              <a:xfrm>
                <a:off x="2073276" y="1905000"/>
                <a:ext cx="1180767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Normal</a:t>
                </a:r>
              </a:p>
            </p:txBody>
          </p:sp>
          <p:sp>
            <p:nvSpPr>
              <p:cNvPr id="189" name="Strong"/>
              <p:cNvSpPr txBox="1"/>
              <p:nvPr/>
            </p:nvSpPr>
            <p:spPr>
              <a:xfrm>
                <a:off x="4206877" y="1905000"/>
                <a:ext cx="1050924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Strong</a:t>
                </a:r>
              </a:p>
            </p:txBody>
          </p:sp>
          <p:sp>
            <p:nvSpPr>
              <p:cNvPr id="190" name="Weak"/>
              <p:cNvSpPr txBox="1"/>
              <p:nvPr/>
            </p:nvSpPr>
            <p:spPr>
              <a:xfrm>
                <a:off x="6248403" y="1895475"/>
                <a:ext cx="916336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800" i="1"/>
                </a:lvl1pPr>
              </a:lstStyle>
              <a:p>
                <a:r>
                  <a:t>Weak</a:t>
                </a:r>
              </a:p>
            </p:txBody>
          </p:sp>
          <p:sp>
            <p:nvSpPr>
              <p:cNvPr id="191" name="Rectangle"/>
              <p:cNvSpPr/>
              <p:nvPr/>
            </p:nvSpPr>
            <p:spPr>
              <a:xfrm>
                <a:off x="732155" y="1295400"/>
                <a:ext cx="1676403" cy="457201"/>
              </a:xfrm>
              <a:prstGeom prst="rect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Rectangle"/>
              <p:cNvSpPr/>
              <p:nvPr/>
            </p:nvSpPr>
            <p:spPr>
              <a:xfrm>
                <a:off x="5075556" y="1371600"/>
                <a:ext cx="1219202" cy="381001"/>
              </a:xfrm>
              <a:prstGeom prst="rect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Rectangle"/>
              <p:cNvSpPr/>
              <p:nvPr/>
            </p:nvSpPr>
            <p:spPr>
              <a:xfrm>
                <a:off x="3018155" y="0"/>
                <a:ext cx="1524002" cy="457201"/>
              </a:xfrm>
              <a:prstGeom prst="rect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No"/>
              <p:cNvSpPr txBox="1"/>
              <p:nvPr/>
            </p:nvSpPr>
            <p:spPr>
              <a:xfrm>
                <a:off x="4618356" y="3048001"/>
                <a:ext cx="685802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 algn="ctr" defTabSz="640079">
                  <a:defRPr sz="3500">
                    <a:ln w="9525" cap="flat">
                      <a:solidFill>
                        <a:srgbClr val="000000"/>
                      </a:solidFill>
                      <a:prstDash val="solid"/>
                      <a:round/>
                    </a:ln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No</a:t>
                </a:r>
              </a:p>
            </p:txBody>
          </p:sp>
          <p:sp>
            <p:nvSpPr>
              <p:cNvPr id="195" name="No"/>
              <p:cNvSpPr txBox="1"/>
              <p:nvPr/>
            </p:nvSpPr>
            <p:spPr>
              <a:xfrm>
                <a:off x="274954" y="3200401"/>
                <a:ext cx="685802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 algn="ctr" defTabSz="640079">
                  <a:defRPr sz="3500">
                    <a:ln w="9525" cap="flat">
                      <a:solidFill>
                        <a:srgbClr val="000000"/>
                      </a:solidFill>
                      <a:prstDash val="solid"/>
                      <a:round/>
                    </a:ln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No</a:t>
                </a:r>
              </a:p>
            </p:txBody>
          </p:sp>
          <p:sp>
            <p:nvSpPr>
              <p:cNvPr id="196" name="Yes"/>
              <p:cNvSpPr txBox="1"/>
              <p:nvPr/>
            </p:nvSpPr>
            <p:spPr>
              <a:xfrm>
                <a:off x="6066157" y="2819401"/>
                <a:ext cx="933452" cy="650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 algn="ctr" defTabSz="658368">
                  <a:defRPr sz="3600">
                    <a:ln w="9525" cap="flat">
                      <a:solidFill>
                        <a:srgbClr val="000000"/>
                      </a:solidFill>
                      <a:prstDash val="solid"/>
                      <a:round/>
                    </a:ln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Yes</a:t>
                </a:r>
              </a:p>
            </p:txBody>
          </p:sp>
          <p:sp>
            <p:nvSpPr>
              <p:cNvPr id="197" name="Yes"/>
              <p:cNvSpPr txBox="1"/>
              <p:nvPr/>
            </p:nvSpPr>
            <p:spPr>
              <a:xfrm>
                <a:off x="1951355" y="3124201"/>
                <a:ext cx="933452" cy="650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 algn="ctr" defTabSz="658368">
                  <a:defRPr sz="3600">
                    <a:ln w="9525" cap="flat">
                      <a:solidFill>
                        <a:srgbClr val="000000"/>
                      </a:solidFill>
                      <a:prstDash val="solid"/>
                      <a:round/>
                    </a:ln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Yes</a:t>
                </a:r>
              </a:p>
            </p:txBody>
          </p:sp>
        </p:grpSp>
      </p:grpSp>
      <p:sp>
        <p:nvSpPr>
          <p:cNvPr id="200" name="A Decision Tree for the concept PlayTennis…"/>
          <p:cNvSpPr txBox="1"/>
          <p:nvPr/>
        </p:nvSpPr>
        <p:spPr>
          <a:xfrm>
            <a:off x="2179319" y="5181601"/>
            <a:ext cx="806196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/>
            </a:pPr>
            <a:r>
              <a:t>A Decision Tree for the concept </a:t>
            </a:r>
            <a:r>
              <a:rPr i="1"/>
              <a:t>PlayTennis</a:t>
            </a:r>
          </a:p>
          <a:p>
            <a:pPr>
              <a:defRPr b="1"/>
            </a:pPr>
            <a:r>
              <a:t>An unknown observation is classified by testing its attributes and reaching a leaf node</a:t>
            </a:r>
          </a:p>
        </p:txBody>
      </p:sp>
      <p:sp>
        <p:nvSpPr>
          <p:cNvPr id="201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202" name="Example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99E8-1A6A-9A33-54CB-5BB10A23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– Gini Index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50CB8-231A-A32A-5CD8-D5F5FF7A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48F72-CE99-97DF-7C2A-EFC2D996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09" y="1297769"/>
            <a:ext cx="7772400" cy="465635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2509A-58A9-4037-F0A6-DE6A3A6674E3}"/>
              </a:ext>
            </a:extLst>
          </p:cNvPr>
          <p:cNvGraphicFramePr>
            <a:graphicFrameLocks/>
          </p:cNvGraphicFramePr>
          <p:nvPr/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142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99E8-1A6A-9A33-54CB-5BB10A23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– Gini Index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50CB8-231A-A32A-5CD8-D5F5FF7A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2509A-58A9-4037-F0A6-DE6A3A6674E3}"/>
              </a:ext>
            </a:extLst>
          </p:cNvPr>
          <p:cNvGraphicFramePr>
            <a:graphicFrameLocks/>
          </p:cNvGraphicFramePr>
          <p:nvPr/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98DAF5-7C66-A6D8-88D8-D0CE056B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9" b="54355"/>
          <a:stretch/>
        </p:blipFill>
        <p:spPr>
          <a:xfrm>
            <a:off x="3988948" y="3535647"/>
            <a:ext cx="7505137" cy="238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7C354-07EF-9D37-B7B5-C821E1A85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" b="66107"/>
          <a:stretch/>
        </p:blipFill>
        <p:spPr>
          <a:xfrm>
            <a:off x="4165209" y="1421895"/>
            <a:ext cx="7768028" cy="15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9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99E8-1A6A-9A33-54CB-5BB10A23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 – Gini Index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50CB8-231A-A32A-5CD8-D5F5FF7A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2509A-58A9-4037-F0A6-DE6A3A6674E3}"/>
              </a:ext>
            </a:extLst>
          </p:cNvPr>
          <p:cNvGraphicFramePr>
            <a:graphicFrameLocks/>
          </p:cNvGraphicFramePr>
          <p:nvPr/>
        </p:nvGraphicFramePr>
        <p:xfrm>
          <a:off x="258763" y="1141487"/>
          <a:ext cx="3612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066">
                  <a:extLst>
                    <a:ext uri="{9D8B030D-6E8A-4147-A177-3AD203B41FA5}">
                      <a16:colId xmlns:a16="http://schemas.microsoft.com/office/drawing/2014/main" val="122990968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11307830"/>
                    </a:ext>
                  </a:extLst>
                </a:gridCol>
                <a:gridCol w="1204066">
                  <a:extLst>
                    <a:ext uri="{9D8B030D-6E8A-4147-A177-3AD203B41FA5}">
                      <a16:colId xmlns:a16="http://schemas.microsoft.com/office/drawing/2014/main" val="404166017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263747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1782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756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511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2380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6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958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8895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5259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  <a:endParaRPr kumimoji="0" lang="en-PK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1212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788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98DAF5-7C66-A6D8-88D8-D0CE056B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8" t="45645" r="1"/>
          <a:stretch/>
        </p:blipFill>
        <p:spPr>
          <a:xfrm>
            <a:off x="3731342" y="3429000"/>
            <a:ext cx="8083908" cy="2844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FD5DF1-1CA3-67C5-055E-61ABBFF44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" b="66107"/>
          <a:stretch/>
        </p:blipFill>
        <p:spPr>
          <a:xfrm>
            <a:off x="4052138" y="1237960"/>
            <a:ext cx="8029120" cy="16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6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0B1F-A0D1-FA15-935D-86E96932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1F631-978E-6E92-706E-3C81F3CD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C73EFC4-0337-B2BF-8DB8-D90ECBA42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760" y="1274564"/>
            <a:ext cx="10260822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Let’s now understand the steps to calculate chi-square for a split-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First, we need to calculate the expected values for each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Then we calculate the chi-square for individual nodes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PK" altLang="en-PK" sz="2800" dirty="0">
                <a:solidFill>
                  <a:srgbClr val="222222"/>
                </a:solidFill>
                <a:latin typeface="Lato" panose="020F0502020204030203" pitchFamily="34" charset="0"/>
              </a:rPr>
              <a:t>   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this formula that we’ve seen before-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                                              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chi-square for decision trees">
            <a:extLst>
              <a:ext uri="{FF2B5EF4-FFF2-40B4-BE49-F238E27FC236}">
                <a16:creationId xmlns:a16="http://schemas.microsoft.com/office/drawing/2014/main" id="{7D8D0270-272F-0618-E7FF-812CF325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21" y="3348555"/>
            <a:ext cx="75565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99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BEB2-A0B9-42AE-AA9B-7221748C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a group of </a:t>
            </a:r>
            <a:r>
              <a:rPr lang="en-US" b="1" i="1" dirty="0">
                <a:solidFill>
                  <a:srgbClr val="FF00FF"/>
                </a:solidFill>
              </a:rPr>
              <a:t>1500 people </a:t>
            </a:r>
            <a:r>
              <a:rPr lang="en-US" dirty="0"/>
              <a:t>was surveyed. 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FF00FF"/>
                </a:solidFill>
              </a:rPr>
              <a:t>gender</a:t>
            </a:r>
            <a:r>
              <a:rPr lang="en-US" dirty="0"/>
              <a:t> of each person was noted. Each person was polled as to whether his or her preferred type of reading material was </a:t>
            </a:r>
            <a:r>
              <a:rPr lang="en-US" b="1" i="1" dirty="0">
                <a:solidFill>
                  <a:srgbClr val="FF00FF"/>
                </a:solidFill>
              </a:rPr>
              <a:t>ﬁction</a:t>
            </a:r>
            <a:r>
              <a:rPr lang="en-US" dirty="0"/>
              <a:t> or </a:t>
            </a:r>
            <a:r>
              <a:rPr lang="en-US" b="1" i="1" dirty="0">
                <a:solidFill>
                  <a:srgbClr val="FF00FF"/>
                </a:solidFill>
              </a:rPr>
              <a:t>nonﬁction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Thus, we have two attributes, </a:t>
            </a:r>
            <a:r>
              <a:rPr lang="en-US" b="1" i="1" dirty="0">
                <a:solidFill>
                  <a:srgbClr val="FF00FF"/>
                </a:solidFill>
              </a:rPr>
              <a:t>gender</a:t>
            </a:r>
            <a:r>
              <a:rPr lang="en-US" dirty="0"/>
              <a:t> and preferred </a:t>
            </a:r>
            <a:r>
              <a:rPr lang="en-US" b="1" i="1" dirty="0">
                <a:solidFill>
                  <a:srgbClr val="FF00FF"/>
                </a:solidFill>
              </a:rPr>
              <a:t>reading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observed frequency (or count) of each possible joint event is summarized in the </a:t>
            </a:r>
            <a:r>
              <a:rPr lang="en-US" b="1" i="1" dirty="0">
                <a:solidFill>
                  <a:srgbClr val="FF00FF"/>
                </a:solidFill>
              </a:rPr>
              <a:t>contingency table </a:t>
            </a:r>
            <a:endParaRPr lang="en-PK" b="1" i="1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2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6F09-8092-48B6-BF83-D0C9D728E506}"/>
              </a:ext>
            </a:extLst>
          </p:cNvPr>
          <p:cNvSpPr txBox="1"/>
          <p:nvPr/>
        </p:nvSpPr>
        <p:spPr>
          <a:xfrm>
            <a:off x="1700864" y="3185969"/>
            <a:ext cx="472184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</a:rPr>
              <a:t>1- Find expected values for this contingency Table</a:t>
            </a:r>
            <a:endParaRPr lang="en-PK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2278382" y="3481240"/>
                <a:ext cx="3236495" cy="5403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𝑚𝑎𝑙𝑒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𝑓𝑖𝑐𝑡𝑖𝑜𝑛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82" y="3481240"/>
                <a:ext cx="3236495" cy="540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89562" y="4360256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/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300×450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1500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6F09-8092-48B6-BF83-D0C9D728E506}"/>
              </a:ext>
            </a:extLst>
          </p:cNvPr>
          <p:cNvSpPr txBox="1"/>
          <p:nvPr/>
        </p:nvSpPr>
        <p:spPr>
          <a:xfrm>
            <a:off x="1700864" y="3185969"/>
            <a:ext cx="472184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</a:rPr>
              <a:t>1- Find expected values for this contingency Table</a:t>
            </a:r>
            <a:endParaRPr lang="en-PK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𝑓𝑖𝑐𝑡𝑖𝑜𝑛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89562" y="4360256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/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1200×450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1500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6F09-8092-48B6-BF83-D0C9D728E506}"/>
              </a:ext>
            </a:extLst>
          </p:cNvPr>
          <p:cNvSpPr txBox="1"/>
          <p:nvPr/>
        </p:nvSpPr>
        <p:spPr>
          <a:xfrm>
            <a:off x="1700864" y="3185969"/>
            <a:ext cx="472184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</a:rPr>
              <a:t>1- Find expected values for this contingency Table</a:t>
            </a:r>
            <a:endParaRPr lang="en-PK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𝑓𝑖𝑐𝑡𝑖𝑜𝑛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89562" y="4360256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840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/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1200×450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1500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1D943D9-E41E-4E60-AE4D-8A296222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539" y="4477581"/>
            <a:ext cx="2490537" cy="5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/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B050"/>
                    </a:solidFill>
                  </a:rPr>
                  <a:t>2-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blipFill>
                <a:blip r:embed="rId3"/>
                <a:stretch>
                  <a:fillRect l="-980"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250−90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50−210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200−360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1000−840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46722" y="3041043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840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/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=284.44+121.90+71.11+30.48=507.93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0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464981" y="6610350"/>
            <a:ext cx="203021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5" name="Decision trees represent a disjunction of conjunctions of constraints on the attribute values of instances…"/>
          <p:cNvSpPr txBox="1"/>
          <p:nvPr/>
        </p:nvSpPr>
        <p:spPr>
          <a:xfrm>
            <a:off x="2179319" y="2286000"/>
            <a:ext cx="8061960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Decision trees represent a disjunction of conjunctions of constraints on the attribute values of instances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Each path from the tree </a:t>
            </a:r>
            <a:r>
              <a:rPr i="1"/>
              <a:t>root</a:t>
            </a:r>
            <a:r>
              <a:t> to a </a:t>
            </a:r>
            <a:r>
              <a:rPr i="1"/>
              <a:t>leaf</a:t>
            </a:r>
            <a:r>
              <a:t> corresponds to a conjunction of attribute tests (one rule for classification)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The tree itself corresponds to a disjunction of these conjunctions (set of rules for classification) </a:t>
            </a:r>
          </a:p>
        </p:txBody>
      </p:sp>
      <p:sp>
        <p:nvSpPr>
          <p:cNvPr id="206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207" name="Decision Tree Representatio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Decision Tree Representation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 (90)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 (360)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 (210)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 (840)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/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B050"/>
                    </a:solidFill>
                  </a:rPr>
                  <a:t>2-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blipFill>
                <a:blip r:embed="rId4"/>
                <a:stretch>
                  <a:fillRect l="-980"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250−90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50−210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200−360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1000−840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/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=284.44+121.90+71.11+30.48=507.93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A5487BB-F385-42B9-ACF8-2EBAA17AB7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2280" y="3317270"/>
          <a:ext cx="3405188" cy="758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57400" imgH="444500" progId="Equation.3">
                  <p:embed/>
                </p:oleObj>
              </mc:Choice>
              <mc:Fallback>
                <p:oleObj name="Equation" r:id="rId7" imgW="2057400" imgH="44450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7A5487BB-F385-42B9-ACF8-2EBAA17AB7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280" y="3317270"/>
                        <a:ext cx="3405188" cy="758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7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Analysis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A56B1-824C-4779-8280-7AA14556E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larger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value, the more likely the variables are related</a:t>
                </a:r>
              </a:p>
              <a:p>
                <a:r>
                  <a:rPr lang="en-US" dirty="0"/>
                  <a:t>The cells that contribute the most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 are those whose actual count is very different from the expected count</a:t>
                </a:r>
              </a:p>
              <a:p>
                <a:r>
                  <a:rPr lang="en-US" b="1" i="1" dirty="0"/>
                  <a:t>Remember:</a:t>
                </a:r>
                <a:r>
                  <a:rPr lang="en-US" dirty="0"/>
                  <a:t> Correlation does not imply causality</a:t>
                </a:r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A56B1-824C-4779-8280-7AA14556E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0739-4C49-4157-925E-23A13A33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/>
              <p:nvPr/>
            </p:nvSpPr>
            <p:spPr>
              <a:xfrm>
                <a:off x="4906693" y="4330081"/>
                <a:ext cx="2378617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93" y="4330081"/>
                <a:ext cx="2378617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8E4FC1-20E6-4756-8202-4468781631BE}"/>
              </a:ext>
            </a:extLst>
          </p:cNvPr>
          <p:cNvSpPr txBox="1">
            <a:spLocks/>
          </p:cNvSpPr>
          <p:nvPr/>
        </p:nvSpPr>
        <p:spPr>
          <a:xfrm>
            <a:off x="1608222" y="3527179"/>
            <a:ext cx="9059778" cy="98485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Null Hypothesis: </a:t>
            </a:r>
            <a:r>
              <a:rPr lang="en-US" sz="1800" dirty="0"/>
              <a:t>There is no relation between “</a:t>
            </a:r>
            <a:r>
              <a:rPr lang="en-US" sz="1800" i="1" dirty="0"/>
              <a:t>gender</a:t>
            </a:r>
            <a:r>
              <a:rPr lang="en-US" sz="1800" dirty="0"/>
              <a:t>” and “</a:t>
            </a:r>
            <a:r>
              <a:rPr lang="en-US" sz="1800" i="1" dirty="0"/>
              <a:t>preferred reading </a:t>
            </a:r>
            <a:r>
              <a:rPr lang="en-US" sz="1800" dirty="0"/>
              <a:t>”</a:t>
            </a:r>
          </a:p>
          <a:p>
            <a:r>
              <a:rPr lang="en-US" sz="1800" b="1" i="1" dirty="0"/>
              <a:t>Alternate Hypothesis: </a:t>
            </a:r>
            <a:r>
              <a:rPr lang="en-US" sz="1800" dirty="0"/>
              <a:t>There is significant relation between “</a:t>
            </a:r>
            <a:r>
              <a:rPr lang="en-US" sz="1800" i="1" dirty="0"/>
              <a:t>gender</a:t>
            </a:r>
            <a:r>
              <a:rPr lang="en-US" sz="1800" dirty="0"/>
              <a:t>” and “</a:t>
            </a:r>
            <a:r>
              <a:rPr lang="en-US" sz="1800" i="1" dirty="0"/>
              <a:t>preferred reading </a:t>
            </a:r>
            <a:r>
              <a:rPr lang="en-US" sz="1800" dirty="0"/>
              <a:t>”</a:t>
            </a:r>
          </a:p>
          <a:p>
            <a:endParaRPr lang="en-PK" sz="18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/>
              <p:nvPr/>
            </p:nvSpPr>
            <p:spPr>
              <a:xfrm>
                <a:off x="4432035" y="4670477"/>
                <a:ext cx="3565552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35" y="4670477"/>
                <a:ext cx="3565552" cy="32316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/>
              <p:nvPr/>
            </p:nvSpPr>
            <p:spPr>
              <a:xfrm>
                <a:off x="1627770" y="5175981"/>
                <a:ext cx="6694072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𝑟𝑜𝑤𝑠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=(2−1)×(2−1)=1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770" y="5175981"/>
                <a:ext cx="6694072" cy="32316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Analysis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0739-4C49-4157-925E-23A13A33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/>
              <p:nvPr/>
            </p:nvSpPr>
            <p:spPr>
              <a:xfrm>
                <a:off x="1616647" y="2225122"/>
                <a:ext cx="2378617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47" y="2225122"/>
                <a:ext cx="2378617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/>
              <p:nvPr/>
            </p:nvSpPr>
            <p:spPr>
              <a:xfrm>
                <a:off x="1592583" y="1858129"/>
                <a:ext cx="3565552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83" y="1858129"/>
                <a:ext cx="3565552" cy="323165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/>
              <p:nvPr/>
            </p:nvSpPr>
            <p:spPr>
              <a:xfrm>
                <a:off x="1621758" y="2636129"/>
                <a:ext cx="2378618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758" y="2636129"/>
                <a:ext cx="2378618" cy="323165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641EB0-DBEC-4533-A267-911C50DC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402" y="1000176"/>
            <a:ext cx="5657850" cy="42791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393254-D0DE-4FE5-9A47-E2E522DA3995}"/>
              </a:ext>
            </a:extLst>
          </p:cNvPr>
          <p:cNvSpPr/>
          <p:nvPr/>
        </p:nvSpPr>
        <p:spPr>
          <a:xfrm>
            <a:off x="5158135" y="1189688"/>
            <a:ext cx="4971339" cy="1961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60D5CD-6F68-4A0C-B964-D872AFAF734A}"/>
                  </a:ext>
                </a:extLst>
              </p:cNvPr>
              <p:cNvSpPr txBox="1"/>
              <p:nvPr/>
            </p:nvSpPr>
            <p:spPr>
              <a:xfrm>
                <a:off x="1621759" y="3259294"/>
                <a:ext cx="2598821" cy="7643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𝑡𝑎𝑏𝑢𝑙𝑎𝑟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60D5CD-6F68-4A0C-B964-D872AFAF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759" y="3259294"/>
                <a:ext cx="2598821" cy="764312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39A6A-01B3-4D6E-87CA-3B62246A9C74}"/>
                  </a:ext>
                </a:extLst>
              </p:cNvPr>
              <p:cNvSpPr txBox="1"/>
              <p:nvPr/>
            </p:nvSpPr>
            <p:spPr>
              <a:xfrm>
                <a:off x="1776047" y="4361839"/>
                <a:ext cx="2598821" cy="10618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1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we reject Null hypothesis and accept alternate hypothesis</a:t>
                </a:r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39A6A-01B3-4D6E-87CA-3B62246A9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47" y="4361839"/>
                <a:ext cx="2598821" cy="1061829"/>
              </a:xfrm>
              <a:prstGeom prst="rect">
                <a:avLst/>
              </a:prstGeom>
              <a:blipFill>
                <a:blip r:embed="rId8"/>
                <a:stretch>
                  <a:fillRect l="-2415" t="-3529" r="-4348" b="-94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3631A9-62D9-4966-9FC5-50DBA889C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Analysis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3631A9-62D9-4966-9FC5-50DBA889C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6411-04C9-41CE-B5E2-DB42CA2C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our computed value is above the tabular value, we can </a:t>
            </a:r>
            <a:r>
              <a:rPr lang="en-US" b="1" i="1" dirty="0">
                <a:solidFill>
                  <a:srgbClr val="FF0000"/>
                </a:solidFill>
              </a:rPr>
              <a:t>reject</a:t>
            </a:r>
            <a:r>
              <a:rPr lang="en-US" dirty="0"/>
              <a:t> the hypothesis that “</a:t>
            </a:r>
            <a:r>
              <a:rPr lang="en-US" i="1" dirty="0"/>
              <a:t>gender</a:t>
            </a:r>
            <a:r>
              <a:rPr lang="en-US" dirty="0"/>
              <a:t>” and “</a:t>
            </a:r>
            <a:r>
              <a:rPr lang="en-US" i="1" dirty="0"/>
              <a:t>preferred reading </a:t>
            </a:r>
            <a:r>
              <a:rPr lang="en-US" dirty="0"/>
              <a:t>” are </a:t>
            </a:r>
            <a:r>
              <a:rPr lang="en-US" b="1" i="1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and conclude that the </a:t>
            </a:r>
            <a:r>
              <a:rPr lang="en-US" b="1" i="1" dirty="0">
                <a:solidFill>
                  <a:srgbClr val="FF00FF"/>
                </a:solidFill>
              </a:rPr>
              <a:t>two attributes are (strongly) correlated for the given group of people</a:t>
            </a:r>
            <a:r>
              <a:rPr lang="en-US" dirty="0"/>
              <a:t>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64ED0-B50E-456B-98D3-1BEF9A72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FAC3A-481C-491F-8B38-5183E91786E7}"/>
              </a:ext>
            </a:extLst>
          </p:cNvPr>
          <p:cNvSpPr txBox="1"/>
          <p:nvPr/>
        </p:nvSpPr>
        <p:spPr>
          <a:xfrm>
            <a:off x="4338188" y="3562992"/>
            <a:ext cx="356134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Significance level can be changed but normally it is 5%</a:t>
            </a:r>
            <a:endParaRPr lang="en-PK" sz="2100" b="1" dirty="0"/>
          </a:p>
        </p:txBody>
      </p:sp>
    </p:spTree>
    <p:extLst>
      <p:ext uri="{BB962C8B-B14F-4D97-AF65-F5344CB8AC3E}">
        <p14:creationId xmlns:p14="http://schemas.microsoft.com/office/powerpoint/2010/main" val="4059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8D9D-F8EC-4460-8200-F251469E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22" y="4284970"/>
            <a:ext cx="9059778" cy="984853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/>
              <a:t>Null Hypothesis: </a:t>
            </a:r>
            <a:r>
              <a:rPr lang="en-US" dirty="0"/>
              <a:t>There is no relation between “marital status” and “qualification”</a:t>
            </a:r>
          </a:p>
          <a:p>
            <a:r>
              <a:rPr lang="en-US" b="1" i="1" dirty="0"/>
              <a:t>Alternate Hypothesis: </a:t>
            </a:r>
            <a:r>
              <a:rPr lang="en-US" dirty="0"/>
              <a:t>There is significant relation between “marital status” and “qualification”</a:t>
            </a:r>
          </a:p>
          <a:p>
            <a:endParaRPr lang="en-PK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747018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3E00E-6293-4DFB-8777-5AA9BFAB3B3B}"/>
                  </a:ext>
                </a:extLst>
              </p:cNvPr>
              <p:cNvSpPr txBox="1"/>
              <p:nvPr/>
            </p:nvSpPr>
            <p:spPr>
              <a:xfrm>
                <a:off x="3921290" y="5139706"/>
                <a:ext cx="436866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3E00E-6293-4DFB-8777-5AA9BFAB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90" y="5139706"/>
                <a:ext cx="4368662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747018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32448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90×39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=11.7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90×90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90×84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=25.2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90×54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=16.2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90×33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=9.9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54609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75000" r="-28866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30952" t="-75000" r="-233333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21212" t="-75000" r="-19697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1429" t="-75000" r="-85714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701695" t="-75000" r="-1695" b="-1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41A106-F9F3-4768-9480-E7C23DA2693C}"/>
              </a:ext>
            </a:extLst>
          </p:cNvPr>
          <p:cNvSpPr txBox="1"/>
          <p:nvPr/>
        </p:nvSpPr>
        <p:spPr>
          <a:xfrm>
            <a:off x="1602205" y="4510190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Expected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/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1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747018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32448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90×39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=11.7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90×90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90×84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=25.2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90×54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=16.2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90×33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=9.9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19.5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27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16.5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54609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75000" r="-28866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30952" t="-75000" r="-233333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21212" t="-75000" r="-19697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1429" t="-75000" r="-85714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701695" t="-75000" r="-1695" b="-1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19.5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27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16.5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41A106-F9F3-4768-9480-E7C23DA2693C}"/>
              </a:ext>
            </a:extLst>
          </p:cNvPr>
          <p:cNvSpPr txBox="1"/>
          <p:nvPr/>
        </p:nvSpPr>
        <p:spPr>
          <a:xfrm>
            <a:off x="1602205" y="4510190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Expected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/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84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08743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826969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 (11.7)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 (27)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 (25.2)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(16.2)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 (9.9)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 (19.5)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 (45)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 (42)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 (27)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 (16.5)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 (3.9)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(8.4)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(5.4)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(3.3)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(3.9)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(8.4)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 (5.4)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(3.3)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1A106-F9F3-4768-9480-E7C23DA2693C}"/>
              </a:ext>
            </a:extLst>
          </p:cNvPr>
          <p:cNvSpPr txBox="1"/>
          <p:nvPr/>
        </p:nvSpPr>
        <p:spPr>
          <a:xfrm>
            <a:off x="1608221" y="2798359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(Expected Values)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/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84D22F74-4FE6-40C6-AA96-E7C80B905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6821" y="3741561"/>
          <a:ext cx="2598821" cy="578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57400" imgH="444500" progId="Equation.3">
                  <p:embed/>
                </p:oleObj>
              </mc:Choice>
              <mc:Fallback>
                <p:oleObj name="Equation" r:id="rId5" imgW="2057400" imgH="444500" progId="Equation.3">
                  <p:embed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84D22F74-4FE6-40C6-AA96-E7C80B9054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821" y="3741561"/>
                        <a:ext cx="2598821" cy="578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/>
              <p:nvPr/>
            </p:nvSpPr>
            <p:spPr>
              <a:xfrm>
                <a:off x="4718384" y="3770221"/>
                <a:ext cx="1907006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=23.57</m:t>
                      </m:r>
                    </m:oMath>
                  </m:oMathPara>
                </a14:m>
                <a:endParaRPr lang="en-PK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4" y="3770221"/>
                <a:ext cx="1907006" cy="46166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05FECF-E734-4D4B-9450-683C0DB950CB}"/>
                  </a:ext>
                </a:extLst>
              </p:cNvPr>
              <p:cNvSpPr txBox="1"/>
              <p:nvPr/>
            </p:nvSpPr>
            <p:spPr>
              <a:xfrm>
                <a:off x="1656348" y="4422692"/>
                <a:ext cx="4587041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05FECF-E734-4D4B-9450-683C0DB9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48" y="4422692"/>
                <a:ext cx="4587041" cy="323165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/>
              <p:nvPr/>
            </p:nvSpPr>
            <p:spPr>
              <a:xfrm>
                <a:off x="1656348" y="4842193"/>
                <a:ext cx="4969043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=4×3=12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48" y="4842193"/>
                <a:ext cx="4969043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2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/>
              <p:nvPr/>
            </p:nvSpPr>
            <p:spPr>
              <a:xfrm>
                <a:off x="1608222" y="1848323"/>
                <a:ext cx="1907006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=23.57</m:t>
                      </m:r>
                    </m:oMath>
                  </m:oMathPara>
                </a14:m>
                <a:endParaRPr lang="en-PK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22" y="1848323"/>
                <a:ext cx="1907006" cy="4616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/>
              <p:nvPr/>
            </p:nvSpPr>
            <p:spPr>
              <a:xfrm>
                <a:off x="1524000" y="2327667"/>
                <a:ext cx="2406316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27667"/>
                <a:ext cx="2406316" cy="323165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C8EB05-A580-4B0A-870A-43E5F266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29" y="1696345"/>
            <a:ext cx="5657850" cy="4279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B04C6C-DDF7-4A9F-A178-38858B9C44FF}"/>
                  </a:ext>
                </a:extLst>
              </p:cNvPr>
              <p:cNvSpPr txBox="1"/>
              <p:nvPr/>
            </p:nvSpPr>
            <p:spPr>
              <a:xfrm>
                <a:off x="1524002" y="2704298"/>
                <a:ext cx="3056021" cy="5030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sz="135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B04C6C-DDF7-4A9F-A178-38858B9C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2" y="2704298"/>
                <a:ext cx="3056021" cy="503023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07201D-7647-4C76-B8B5-E2E5844B3375}"/>
              </a:ext>
            </a:extLst>
          </p:cNvPr>
          <p:cNvSpPr/>
          <p:nvPr/>
        </p:nvSpPr>
        <p:spPr>
          <a:xfrm>
            <a:off x="4962025" y="3453063"/>
            <a:ext cx="4971339" cy="1961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44FABBB-EBDD-4530-A3CB-FA5717AF061A}"/>
              </a:ext>
            </a:extLst>
          </p:cNvPr>
          <p:cNvSpPr/>
          <p:nvPr/>
        </p:nvSpPr>
        <p:spPr>
          <a:xfrm>
            <a:off x="9541352" y="1594241"/>
            <a:ext cx="372269" cy="206701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ECCE9-CF0C-4E0B-A18C-D0AFAB307CB0}"/>
                  </a:ext>
                </a:extLst>
              </p:cNvPr>
              <p:cNvSpPr txBox="1"/>
              <p:nvPr/>
            </p:nvSpPr>
            <p:spPr>
              <a:xfrm>
                <a:off x="1670811" y="3516059"/>
                <a:ext cx="2598821" cy="7643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𝑡𝑎𝑏𝑢𝑙𝑎𝑟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ECCE9-CF0C-4E0B-A18C-D0AFAB307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3516059"/>
                <a:ext cx="2598821" cy="764312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F8BA8-0B3F-4CE9-AAC6-843124540737}"/>
                  </a:ext>
                </a:extLst>
              </p:cNvPr>
              <p:cNvSpPr txBox="1"/>
              <p:nvPr/>
            </p:nvSpPr>
            <p:spPr>
              <a:xfrm>
                <a:off x="1670811" y="4463171"/>
                <a:ext cx="2598821" cy="10618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1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we reject Null hypothesis and accept alternate hypothesis</a:t>
                </a:r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F8BA8-0B3F-4CE9-AAC6-84312454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4463171"/>
                <a:ext cx="2598821" cy="1061829"/>
              </a:xfrm>
              <a:prstGeom prst="rect">
                <a:avLst/>
              </a:prstGeom>
              <a:blipFill>
                <a:blip r:embed="rId8"/>
                <a:stretch>
                  <a:fillRect l="-2427" t="-2326" r="-4854" b="-1046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7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17" grpId="0" animBg="1"/>
      <p:bldP spid="19" grpId="0" animBg="1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1B0A-1EB6-AC92-F09C-5530E268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Reduction in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B4EA1-AA3E-5CBE-4F51-B4FA0CF37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Reduction in variance is used when the decision tree works for regression and the output is continuous is nature. The algorithm basically splits the population by using the variance formula.</a:t>
            </a:r>
          </a:p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The criteria of splitting are selected only when the variance is reduced to minimum. The variance is calculated by the basic formula</a:t>
            </a:r>
          </a:p>
          <a:p>
            <a:pPr algn="l" fontAlgn="base"/>
            <a:endParaRPr lang="en-GB" dirty="0">
              <a:solidFill>
                <a:srgbClr val="444444"/>
              </a:solidFill>
              <a:latin typeface="Poppins" pitchFamily="2" charset="77"/>
            </a:endParaRPr>
          </a:p>
          <a:p>
            <a:pPr algn="l" fontAlgn="base"/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</a:rPr>
              <a:t>Watch: </a:t>
            </a:r>
            <a:r>
              <a:rPr lang="en-GB" b="0" i="0" u="none" strike="noStrike" dirty="0">
                <a:solidFill>
                  <a:srgbClr val="444444"/>
                </a:solidFill>
                <a:effectLst/>
                <a:latin typeface="Poppins" pitchFamily="2" charset="77"/>
                <a:hlinkClick r:id="rId2"/>
              </a:rPr>
              <a:t>https://www.youtube.com/watch?v=i5wGWV5H7oM&amp;t=80s</a:t>
            </a:r>
            <a:endParaRPr lang="en-GB" b="0" i="0" u="none" strike="noStrike" dirty="0">
              <a:solidFill>
                <a:srgbClr val="444444"/>
              </a:solidFill>
              <a:effectLst/>
              <a:latin typeface="Poppins" pitchFamily="2" charset="77"/>
            </a:endParaRPr>
          </a:p>
          <a:p>
            <a:pPr algn="l" fontAlgn="base"/>
            <a:endParaRPr lang="en-GB" b="0" i="0" u="none" strike="noStrike" dirty="0">
              <a:solidFill>
                <a:srgbClr val="444444"/>
              </a:solidFill>
              <a:effectLst/>
              <a:latin typeface="Poppins" pitchFamily="2" charset="77"/>
            </a:endParaRP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B0B5E-3BD5-A678-11C1-D04C0ADE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6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464981" y="6610350"/>
            <a:ext cx="203021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0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211" name="Decision Tree Representation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Decision Tree Representation</a:t>
            </a:r>
          </a:p>
        </p:txBody>
      </p:sp>
      <p:pic>
        <p:nvPicPr>
          <p:cNvPr id="212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69" y="1508916"/>
            <a:ext cx="4724400" cy="1150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.tif" descr="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2084386"/>
            <a:ext cx="5032375" cy="3097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464981" y="6610350"/>
            <a:ext cx="203021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16" name="Most algorithms for growing decision trees are variants of a basic algorithm…"/>
          <p:cNvSpPr txBox="1"/>
          <p:nvPr/>
        </p:nvSpPr>
        <p:spPr>
          <a:xfrm>
            <a:off x="2179319" y="2286001"/>
            <a:ext cx="806196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Most algorithms for growing decision trees are variants of a basic algorithm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An example of this core algorithm is the ID3 algorithm developed by Quinlan (1986)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It employs a top-down, greedy search through the space of possible decision trees</a:t>
            </a:r>
          </a:p>
        </p:txBody>
      </p:sp>
      <p:sp>
        <p:nvSpPr>
          <p:cNvPr id="217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218" name="Basic Decision Tree Learning Algorithm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Basic Decision Tree Learning Algorithm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464981" y="6610350"/>
            <a:ext cx="203021" cy="288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21" name="First of all we select the best attribute to be tested at the root of the tree…"/>
          <p:cNvSpPr txBox="1"/>
          <p:nvPr/>
        </p:nvSpPr>
        <p:spPr>
          <a:xfrm>
            <a:off x="2179319" y="2286001"/>
            <a:ext cx="806196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/>
            </a:pPr>
            <a:r>
              <a:t>First of all we </a:t>
            </a:r>
            <a:r>
              <a:rPr i="1"/>
              <a:t>select</a:t>
            </a:r>
            <a:r>
              <a:t> the best attribute to be tested at the root of the tree</a:t>
            </a:r>
          </a:p>
          <a:p>
            <a:pPr algn="just">
              <a:defRPr b="1"/>
            </a:pPr>
            <a:endParaRPr/>
          </a:p>
          <a:p>
            <a:pPr algn="just">
              <a:defRPr b="1"/>
            </a:pPr>
            <a:r>
              <a:t>For making this selection each attribute is evaluated using a statistical test to determine how well it alone classifies the training examples</a:t>
            </a:r>
          </a:p>
        </p:txBody>
      </p:sp>
      <p:sp>
        <p:nvSpPr>
          <p:cNvPr id="222" name="DECISION TREES"/>
          <p:cNvSpPr txBox="1"/>
          <p:nvPr/>
        </p:nvSpPr>
        <p:spPr>
          <a:xfrm>
            <a:off x="2331719" y="381000"/>
            <a:ext cx="798576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u="sng">
                <a:solidFill>
                  <a:srgbClr val="FF0000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r>
              <a:t>DECISION TREES</a:t>
            </a:r>
          </a:p>
        </p:txBody>
      </p:sp>
      <p:sp>
        <p:nvSpPr>
          <p:cNvPr id="223" name="Basic Decision Tree Learning Algorithm"/>
          <p:cNvSpPr txBox="1"/>
          <p:nvPr/>
        </p:nvSpPr>
        <p:spPr>
          <a:xfrm>
            <a:off x="2179320" y="1524000"/>
            <a:ext cx="808418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i="1">
                <a:solidFill>
                  <a:srgbClr val="FF0000"/>
                </a:solidFill>
              </a:defRPr>
            </a:lvl1pPr>
          </a:lstStyle>
          <a:p>
            <a:r>
              <a:t>Basic Decision Tree Learning Algorithm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23310</TotalTime>
  <Words>3552</Words>
  <Application>Microsoft Macintosh PowerPoint</Application>
  <PresentationFormat>Widescreen</PresentationFormat>
  <Paragraphs>1072</Paragraphs>
  <Slides>69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4" baseType="lpstr">
      <vt:lpstr>Arial</vt:lpstr>
      <vt:lpstr>Arial</vt:lpstr>
      <vt:lpstr>Arial Black</vt:lpstr>
      <vt:lpstr>Calibri</vt:lpstr>
      <vt:lpstr>Calibri Light</vt:lpstr>
      <vt:lpstr>Cambria Math</vt:lpstr>
      <vt:lpstr>Garamond</vt:lpstr>
      <vt:lpstr>Gill Sans MT</vt:lpstr>
      <vt:lpstr>Lato</vt:lpstr>
      <vt:lpstr>Poppins</vt:lpstr>
      <vt:lpstr>source-serif-pro</vt:lpstr>
      <vt:lpstr>Verdana</vt:lpstr>
      <vt:lpstr>Wingdings</vt:lpstr>
      <vt:lpstr>Retrospect</vt:lpstr>
      <vt:lpstr>Equation</vt:lpstr>
      <vt:lpstr>Example of a Decision Tree</vt:lpstr>
      <vt:lpstr>Apply Model to Test Data</vt:lpstr>
      <vt:lpstr>Apply Model to Test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Calculations - (Info Gain of Att 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Calculations for Info Gain of Wind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Decision Tree</vt:lpstr>
      <vt:lpstr>Decision Tree Algorithms</vt:lpstr>
      <vt:lpstr>ID3 – Iterative Dichotomiser 3</vt:lpstr>
      <vt:lpstr>C4.5</vt:lpstr>
      <vt:lpstr>CART - Classification and Regression Trees</vt:lpstr>
      <vt:lpstr>CHAID</vt:lpstr>
      <vt:lpstr>Splitting Criterias</vt:lpstr>
      <vt:lpstr>Splitting Criteria</vt:lpstr>
      <vt:lpstr>Entropy</vt:lpstr>
      <vt:lpstr>Example - Entropy</vt:lpstr>
      <vt:lpstr>Example - Entropy</vt:lpstr>
      <vt:lpstr>Information Gain</vt:lpstr>
      <vt:lpstr>Example – Information Gain</vt:lpstr>
      <vt:lpstr>Example – Information Gain</vt:lpstr>
      <vt:lpstr>Gini Index</vt:lpstr>
      <vt:lpstr>Example – Gini Index</vt:lpstr>
      <vt:lpstr>Example – Gini Index</vt:lpstr>
      <vt:lpstr>Example – Gini Index</vt:lpstr>
      <vt:lpstr>Chi-Square</vt:lpstr>
      <vt:lpstr>χ^2Correlation for Nominal Data</vt:lpstr>
      <vt:lpstr>χ^2Correlation for Nominal Data</vt:lpstr>
      <vt:lpstr>χ^2Correlation for Nominal Data</vt:lpstr>
      <vt:lpstr>χ^2Correlation for Nominal Data</vt:lpstr>
      <vt:lpstr>χ^2Correlation for Nominal Data</vt:lpstr>
      <vt:lpstr>χ^2Correlation for Nominal Data</vt:lpstr>
      <vt:lpstr>χ^2Correlation for Nominal Data</vt:lpstr>
      <vt:lpstr>χ^2Analysis</vt:lpstr>
      <vt:lpstr>χ^2Analysis</vt:lpstr>
      <vt:lpstr>χ^2Analysis</vt:lpstr>
      <vt:lpstr>Chi-Square 〖(χ〗^2): Example 2</vt:lpstr>
      <vt:lpstr>Chi-Square 〖(χ〗^2): Example 2</vt:lpstr>
      <vt:lpstr>Chi-Square 〖(χ〗^2): Example 2</vt:lpstr>
      <vt:lpstr>Chi-Square 〖(χ〗^2): Example 2</vt:lpstr>
      <vt:lpstr>Chi-Square 〖(χ〗^2): Example 2</vt:lpstr>
      <vt:lpstr>Reduction in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</dc:title>
  <dc:creator>M. Haroon Shakeel</dc:creator>
  <cp:lastModifiedBy>Microsoft Office User</cp:lastModifiedBy>
  <cp:revision>1736</cp:revision>
  <dcterms:created xsi:type="dcterms:W3CDTF">2020-10-10T13:04:44Z</dcterms:created>
  <dcterms:modified xsi:type="dcterms:W3CDTF">2024-10-21T06:49:25Z</dcterms:modified>
</cp:coreProperties>
</file>